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80" r:id="rId16"/>
    <p:sldId id="281" r:id="rId17"/>
    <p:sldId id="271" r:id="rId18"/>
    <p:sldId id="272" r:id="rId19"/>
    <p:sldId id="273" r:id="rId20"/>
    <p:sldId id="274" r:id="rId21"/>
    <p:sldId id="275" r:id="rId22"/>
    <p:sldId id="347" r:id="rId23"/>
    <p:sldId id="282" r:id="rId24"/>
    <p:sldId id="283" r:id="rId25"/>
    <p:sldId id="284" r:id="rId26"/>
    <p:sldId id="348" r:id="rId27"/>
    <p:sldId id="285" r:id="rId28"/>
    <p:sldId id="286" r:id="rId29"/>
    <p:sldId id="287" r:id="rId30"/>
    <p:sldId id="288" r:id="rId31"/>
    <p:sldId id="289" r:id="rId32"/>
    <p:sldId id="291" r:id="rId33"/>
    <p:sldId id="292" r:id="rId34"/>
    <p:sldId id="293" r:id="rId35"/>
    <p:sldId id="294" r:id="rId36"/>
    <p:sldId id="295" r:id="rId37"/>
    <p:sldId id="296" r:id="rId38"/>
    <p:sldId id="297" r:id="rId39"/>
    <p:sldId id="290" r:id="rId40"/>
    <p:sldId id="276" r:id="rId41"/>
    <p:sldId id="277" r:id="rId42"/>
    <p:sldId id="278" r:id="rId43"/>
    <p:sldId id="279" r:id="rId44"/>
    <p:sldId id="261" r:id="rId45"/>
    <p:sldId id="299" r:id="rId46"/>
    <p:sldId id="300" r:id="rId47"/>
    <p:sldId id="301" r:id="rId48"/>
    <p:sldId id="302" r:id="rId49"/>
    <p:sldId id="303" r:id="rId50"/>
    <p:sldId id="304" r:id="rId51"/>
    <p:sldId id="349" r:id="rId52"/>
    <p:sldId id="305" r:id="rId53"/>
    <p:sldId id="306" r:id="rId54"/>
    <p:sldId id="307" r:id="rId55"/>
    <p:sldId id="308" r:id="rId56"/>
    <p:sldId id="309" r:id="rId57"/>
    <p:sldId id="350" r:id="rId58"/>
    <p:sldId id="310" r:id="rId59"/>
    <p:sldId id="311" r:id="rId60"/>
    <p:sldId id="312" r:id="rId61"/>
    <p:sldId id="313" r:id="rId62"/>
    <p:sldId id="351" r:id="rId63"/>
    <p:sldId id="315" r:id="rId64"/>
    <p:sldId id="352" r:id="rId65"/>
    <p:sldId id="316" r:id="rId66"/>
    <p:sldId id="353" r:id="rId67"/>
    <p:sldId id="317" r:id="rId68"/>
    <p:sldId id="318" r:id="rId69"/>
    <p:sldId id="319" r:id="rId70"/>
    <p:sldId id="354" r:id="rId71"/>
    <p:sldId id="320" r:id="rId72"/>
    <p:sldId id="321" r:id="rId73"/>
    <p:sldId id="355" r:id="rId74"/>
    <p:sldId id="322" r:id="rId75"/>
    <p:sldId id="356" r:id="rId76"/>
    <p:sldId id="323" r:id="rId77"/>
    <p:sldId id="357"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79" autoAdjust="0"/>
  </p:normalViewPr>
  <p:slideViewPr>
    <p:cSldViewPr>
      <p:cViewPr>
        <p:scale>
          <a:sx n="93" d="100"/>
          <a:sy n="93" d="100"/>
        </p:scale>
        <p:origin x="-91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95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2E5B1D96-D753-46EB-9EC9-0D5AFA19BFEA}" type="datetimeFigureOut">
              <a:rPr lang="en-CA"/>
              <a:pPr>
                <a:defRPr/>
              </a:pPr>
              <a:t>14/11/2012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EF2F87E-93E2-4FCB-A182-2BF20FB8B0A6}"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62DEB1-3C53-4C5A-99F5-84281B01AE57}" type="slidenum">
              <a:rPr lang="en-CA">
                <a:ea typeface="ＭＳ Ｐゴシック" pitchFamily="-72" charset="-128"/>
                <a:cs typeface="ＭＳ Ｐゴシック" pitchFamily="-72" charset="-128"/>
              </a:rPr>
              <a:pPr fontAlgn="base">
                <a:spcBef>
                  <a:spcPct val="0"/>
                </a:spcBef>
                <a:spcAft>
                  <a:spcPct val="0"/>
                </a:spcAft>
              </a:pPr>
              <a:t>10</a:t>
            </a:fld>
            <a:endParaRPr lang="en-CA">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059AB7E6-9F0E-4090-A803-48423EDB09F6}" type="datetimeFigureOut">
              <a:rPr lang="en-CA" smtClean="0"/>
              <a:pPr>
                <a:defRPr/>
              </a:pPr>
              <a:t>14/11/2012</a:t>
            </a:fld>
            <a:endParaRPr lang="en-CA"/>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67C4673E-02E8-4B39-BEDD-D9E819362259}" type="slidenum">
              <a:rPr lang="en-CA" smtClean="0"/>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CB40053-E478-4B9D-8BF5-F1BF89A09009}" type="datetimeFigureOut">
              <a:rPr lang="en-CA" smtClean="0"/>
              <a:pPr>
                <a:defRPr/>
              </a:pPr>
              <a:t>14/11/2012</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EE240356-EBD5-42E8-8053-69713ABC9880}" type="slidenum">
              <a:rPr lang="en-CA" smtClean="0"/>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DA41342-0A43-4AE8-8756-8406A4E69D91}" type="datetimeFigureOut">
              <a:rPr lang="en-CA" smtClean="0"/>
              <a:pPr>
                <a:defRPr/>
              </a:pPr>
              <a:t>14/11/2012</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2247DD73-45A4-4BE0-9100-C8332346941C}" type="slidenum">
              <a:rPr lang="en-CA" smtClean="0"/>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83BEF0FB-0F57-4BEB-9D10-5E13962767A8}" type="datetimeFigureOut">
              <a:rPr lang="en-CA" smtClean="0"/>
              <a:pPr>
                <a:defRPr/>
              </a:pPr>
              <a:t>14/11/2012</a:t>
            </a:fld>
            <a:endParaRPr lang="en-CA"/>
          </a:p>
        </p:txBody>
      </p:sp>
      <p:sp>
        <p:nvSpPr>
          <p:cNvPr id="9" name="Slide Number Placeholder 8"/>
          <p:cNvSpPr>
            <a:spLocks noGrp="1"/>
          </p:cNvSpPr>
          <p:nvPr>
            <p:ph type="sldNum" sz="quarter" idx="15"/>
          </p:nvPr>
        </p:nvSpPr>
        <p:spPr/>
        <p:txBody>
          <a:bodyPr rtlCol="0"/>
          <a:lstStyle/>
          <a:p>
            <a:pPr>
              <a:defRPr/>
            </a:pPr>
            <a:fld id="{63EB5DD3-A5C3-4A63-B863-54DA1C9D42B4}" type="slidenum">
              <a:rPr lang="en-CA" smtClean="0"/>
              <a:pPr>
                <a:defRPr/>
              </a:pPr>
              <a:t>‹#›</a:t>
            </a:fld>
            <a:endParaRPr lang="en-CA"/>
          </a:p>
        </p:txBody>
      </p:sp>
      <p:sp>
        <p:nvSpPr>
          <p:cNvPr id="10" name="Footer Placeholder 9"/>
          <p:cNvSpPr>
            <a:spLocks noGrp="1"/>
          </p:cNvSpPr>
          <p:nvPr>
            <p:ph type="ftr" sz="quarter" idx="16"/>
          </p:nvPr>
        </p:nvSpPr>
        <p:spPr/>
        <p:txBody>
          <a:bodyPr rtlCol="0"/>
          <a:lstStyle/>
          <a:p>
            <a:pPr>
              <a:defRPr/>
            </a:pP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21C3963A-7D8D-4C12-AE99-EBE4F4C98EFB}" type="datetimeFigureOut">
              <a:rPr lang="en-CA" smtClean="0"/>
              <a:pPr>
                <a:defRPr/>
              </a:pPr>
              <a:t>14/11/2012</a:t>
            </a:fld>
            <a:endParaRPr lang="en-CA"/>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E021D6EF-ED88-4592-8B03-A44BACC940F0}" type="slidenum">
              <a:rPr lang="en-CA" smtClean="0"/>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BF5B8D82-BDFF-4232-BD3F-9A5936E8D95F}" type="datetimeFigureOut">
              <a:rPr lang="en-CA" smtClean="0"/>
              <a:pPr>
                <a:defRPr/>
              </a:pPr>
              <a:t>14/11/2012</a:t>
            </a:fld>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7ECC8383-943B-4324-B1FF-956A0B5F1B16}" type="slidenum">
              <a:rPr lang="en-CA" smtClean="0"/>
              <a:pPr>
                <a:defRPr/>
              </a:pPr>
              <a:t>‹#›</a:t>
            </a:fld>
            <a:endParaRPr lang="en-C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6D281468-5066-4018-8D3F-B3FD61327A77}" type="datetimeFigureOut">
              <a:rPr lang="en-CA" smtClean="0"/>
              <a:pPr>
                <a:defRPr/>
              </a:pPr>
              <a:t>14/11/2012</a:t>
            </a:fld>
            <a:endParaRPr lang="en-CA"/>
          </a:p>
        </p:txBody>
      </p:sp>
      <p:sp>
        <p:nvSpPr>
          <p:cNvPr id="8" name="Footer Placeholder 7"/>
          <p:cNvSpPr>
            <a:spLocks noGrp="1"/>
          </p:cNvSpPr>
          <p:nvPr>
            <p:ph type="ftr" sz="quarter" idx="11"/>
          </p:nvPr>
        </p:nvSpPr>
        <p:spPr/>
        <p:txBody>
          <a:bodyPr/>
          <a:lstStyle/>
          <a:p>
            <a:pPr>
              <a:defRPr/>
            </a:pPr>
            <a:endParaRPr lang="en-CA"/>
          </a:p>
        </p:txBody>
      </p:sp>
      <p:sp>
        <p:nvSpPr>
          <p:cNvPr id="9" name="Slide Number Placeholder 8"/>
          <p:cNvSpPr>
            <a:spLocks noGrp="1"/>
          </p:cNvSpPr>
          <p:nvPr>
            <p:ph type="sldNum" sz="quarter" idx="12"/>
          </p:nvPr>
        </p:nvSpPr>
        <p:spPr/>
        <p:txBody>
          <a:bodyPr/>
          <a:lstStyle/>
          <a:p>
            <a:pPr>
              <a:defRPr/>
            </a:pPr>
            <a:fld id="{BA3384FE-71A1-4EF2-8689-ADEAD4900953}" type="slidenum">
              <a:rPr lang="en-CA" smtClean="0"/>
              <a:pPr>
                <a:defRPr/>
              </a:pPr>
              <a:t>‹#›</a:t>
            </a:fld>
            <a:endParaRPr lang="en-C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BC0CC0E3-6242-49BA-B7F2-558213F42EDC}" type="datetimeFigureOut">
              <a:rPr lang="en-CA" smtClean="0"/>
              <a:pPr>
                <a:defRPr/>
              </a:pPr>
              <a:t>14/11/2012</a:t>
            </a:fld>
            <a:endParaRPr lang="en-CA"/>
          </a:p>
        </p:txBody>
      </p:sp>
      <p:sp>
        <p:nvSpPr>
          <p:cNvPr id="7" name="Slide Number Placeholder 6"/>
          <p:cNvSpPr>
            <a:spLocks noGrp="1"/>
          </p:cNvSpPr>
          <p:nvPr>
            <p:ph type="sldNum" sz="quarter" idx="11"/>
          </p:nvPr>
        </p:nvSpPr>
        <p:spPr/>
        <p:txBody>
          <a:bodyPr rtlCol="0"/>
          <a:lstStyle/>
          <a:p>
            <a:pPr>
              <a:defRPr/>
            </a:pPr>
            <a:fld id="{8A1EFF4C-3C24-4EC1-B779-5436E80F5B46}" type="slidenum">
              <a:rPr lang="en-CA" smtClean="0"/>
              <a:pPr>
                <a:defRPr/>
              </a:pPr>
              <a:t>‹#›</a:t>
            </a:fld>
            <a:endParaRPr lang="en-CA"/>
          </a:p>
        </p:txBody>
      </p:sp>
      <p:sp>
        <p:nvSpPr>
          <p:cNvPr id="8" name="Footer Placeholder 7"/>
          <p:cNvSpPr>
            <a:spLocks noGrp="1"/>
          </p:cNvSpPr>
          <p:nvPr>
            <p:ph type="ftr" sz="quarter" idx="12"/>
          </p:nvPr>
        </p:nvSpPr>
        <p:spPr/>
        <p:txBody>
          <a:bodyPr rtlCol="0"/>
          <a:lstStyle/>
          <a:p>
            <a:pPr>
              <a:defRPr/>
            </a:pP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79DB845-D2F7-4AC7-A760-E143D5C9A530}" type="datetimeFigureOut">
              <a:rPr lang="en-CA" smtClean="0"/>
              <a:pPr>
                <a:defRPr/>
              </a:pPr>
              <a:t>14/11/2012</a:t>
            </a:fld>
            <a:endParaRPr lang="en-CA"/>
          </a:p>
        </p:txBody>
      </p:sp>
      <p:sp>
        <p:nvSpPr>
          <p:cNvPr id="3" name="Footer Placeholder 2"/>
          <p:cNvSpPr>
            <a:spLocks noGrp="1"/>
          </p:cNvSpPr>
          <p:nvPr>
            <p:ph type="ftr" sz="quarter" idx="11"/>
          </p:nvPr>
        </p:nvSpPr>
        <p:spPr/>
        <p:txBody>
          <a:bodyPr/>
          <a:lstStyle/>
          <a:p>
            <a:pPr>
              <a:defRPr/>
            </a:pPr>
            <a:endParaRPr lang="en-CA"/>
          </a:p>
        </p:txBody>
      </p:sp>
      <p:sp>
        <p:nvSpPr>
          <p:cNvPr id="4" name="Slide Number Placeholder 3"/>
          <p:cNvSpPr>
            <a:spLocks noGrp="1"/>
          </p:cNvSpPr>
          <p:nvPr>
            <p:ph type="sldNum" sz="quarter" idx="12"/>
          </p:nvPr>
        </p:nvSpPr>
        <p:spPr/>
        <p:txBody>
          <a:bodyPr/>
          <a:lstStyle/>
          <a:p>
            <a:pPr>
              <a:defRPr/>
            </a:pPr>
            <a:fld id="{63DBEFF6-C216-400A-8860-6596558CD612}" type="slidenum">
              <a:rPr lang="en-CA" smtClean="0"/>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3FBC44DD-3155-4F41-8DB9-B408FC6ABF27}" type="datetimeFigureOut">
              <a:rPr lang="en-CA" smtClean="0"/>
              <a:pPr>
                <a:defRPr/>
              </a:pPr>
              <a:t>14/11/2012</a:t>
            </a:fld>
            <a:endParaRPr lang="en-CA"/>
          </a:p>
        </p:txBody>
      </p:sp>
      <p:sp>
        <p:nvSpPr>
          <p:cNvPr id="22" name="Slide Number Placeholder 21"/>
          <p:cNvSpPr>
            <a:spLocks noGrp="1"/>
          </p:cNvSpPr>
          <p:nvPr>
            <p:ph type="sldNum" sz="quarter" idx="15"/>
          </p:nvPr>
        </p:nvSpPr>
        <p:spPr/>
        <p:txBody>
          <a:bodyPr rtlCol="0"/>
          <a:lstStyle/>
          <a:p>
            <a:pPr>
              <a:defRPr/>
            </a:pPr>
            <a:fld id="{218A51FA-7FFC-4E04-96B7-E977D1E98025}" type="slidenum">
              <a:rPr lang="en-CA" smtClean="0"/>
              <a:pPr>
                <a:defRPr/>
              </a:pPr>
              <a:t>‹#›</a:t>
            </a:fld>
            <a:endParaRPr lang="en-CA"/>
          </a:p>
        </p:txBody>
      </p:sp>
      <p:sp>
        <p:nvSpPr>
          <p:cNvPr id="23" name="Footer Placeholder 22"/>
          <p:cNvSpPr>
            <a:spLocks noGrp="1"/>
          </p:cNvSpPr>
          <p:nvPr>
            <p:ph type="ftr" sz="quarter" idx="16"/>
          </p:nvPr>
        </p:nvSpPr>
        <p:spPr/>
        <p:txBody>
          <a:bodyPr rtlCol="0"/>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F2AC3C6C-2E06-4050-869F-B11D9E0E3305}" type="datetimeFigureOut">
              <a:rPr lang="en-CA" smtClean="0"/>
              <a:pPr>
                <a:defRPr/>
              </a:pPr>
              <a:t>14/11/2012</a:t>
            </a:fld>
            <a:endParaRPr lang="en-CA"/>
          </a:p>
        </p:txBody>
      </p:sp>
      <p:sp>
        <p:nvSpPr>
          <p:cNvPr id="18" name="Slide Number Placeholder 17"/>
          <p:cNvSpPr>
            <a:spLocks noGrp="1"/>
          </p:cNvSpPr>
          <p:nvPr>
            <p:ph type="sldNum" sz="quarter" idx="11"/>
          </p:nvPr>
        </p:nvSpPr>
        <p:spPr/>
        <p:txBody>
          <a:bodyPr rtlCol="0"/>
          <a:lstStyle/>
          <a:p>
            <a:pPr>
              <a:defRPr/>
            </a:pPr>
            <a:fld id="{44A20CC8-2F5E-42E5-A53E-FE4046E4980B}" type="slidenum">
              <a:rPr lang="en-CA" smtClean="0"/>
              <a:pPr>
                <a:defRPr/>
              </a:pPr>
              <a:t>‹#›</a:t>
            </a:fld>
            <a:endParaRPr lang="en-CA"/>
          </a:p>
        </p:txBody>
      </p:sp>
      <p:sp>
        <p:nvSpPr>
          <p:cNvPr id="21" name="Footer Placeholder 20"/>
          <p:cNvSpPr>
            <a:spLocks noGrp="1"/>
          </p:cNvSpPr>
          <p:nvPr>
            <p:ph type="ftr" sz="quarter" idx="12"/>
          </p:nvPr>
        </p:nvSpPr>
        <p:spPr/>
        <p:txBody>
          <a:bodyPr rtlCol="0"/>
          <a:lstStyle/>
          <a:p>
            <a:pPr>
              <a:defRPr/>
            </a:pP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F8ED3A56-0FC5-402A-A4D2-784D7EF5A1EC}" type="datetimeFigureOut">
              <a:rPr lang="en-CA" smtClean="0"/>
              <a:pPr>
                <a:defRPr/>
              </a:pPr>
              <a:t>14/11/2012</a:t>
            </a:fld>
            <a:endParaRPr lang="en-C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E91F46B9-3C90-4B33-B3F7-5E4025068AB9}" type="slidenum">
              <a:rPr lang="en-CA" smtClean="0"/>
              <a:pPr>
                <a:defRPr/>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n-CA" smtClean="0"/>
              <a:t>THE AQ3 System</a:t>
            </a:r>
          </a:p>
        </p:txBody>
      </p:sp>
      <p:sp>
        <p:nvSpPr>
          <p:cNvPr id="3" name="Subtitle 2"/>
          <p:cNvSpPr>
            <a:spLocks noGrp="1"/>
          </p:cNvSpPr>
          <p:nvPr>
            <p:ph type="subTitle" idx="1"/>
          </p:nvPr>
        </p:nvSpPr>
        <p:spPr/>
        <p:txBody>
          <a:bodyPr rtlCol="0">
            <a:normAutofit/>
          </a:bodyPr>
          <a:lstStyle/>
          <a:p>
            <a:pPr>
              <a:defRPr/>
            </a:pPr>
            <a:r>
              <a:rPr lang="en-CA" dirty="0" smtClean="0"/>
              <a:t>THASMS</a:t>
            </a:r>
            <a:r>
              <a:rPr lang="en-CA" dirty="0" smtClean="0"/>
              <a:t>: Hybrid Technology Asymmetric of Selective </a:t>
            </a:r>
            <a:r>
              <a:rPr lang="en-CA" dirty="0" smtClean="0"/>
              <a:t>Membranes </a:t>
            </a:r>
            <a:r>
              <a:rPr lang="en-CA" dirty="0" smtClean="0"/>
              <a:t>Separation</a:t>
            </a:r>
            <a:r>
              <a:rPr lang="en-CA" dirty="0" smtClean="0"/>
              <a:t>.</a:t>
            </a:r>
          </a:p>
          <a:p>
            <a:pPr>
              <a:defRPr/>
            </a:pPr>
            <a:r>
              <a:rPr lang="en-CA" dirty="0" smtClean="0">
                <a:ea typeface="+mn-ea"/>
                <a:cs typeface="+mn-cs"/>
              </a:rPr>
              <a:t>The World’s newest most sophisticated </a:t>
            </a:r>
            <a:r>
              <a:rPr lang="en-CA" dirty="0" smtClean="0"/>
              <a:t>Water </a:t>
            </a:r>
            <a:r>
              <a:rPr lang="en-CA" dirty="0" smtClean="0"/>
              <a:t>Purification and Recycling Technology      </a:t>
            </a:r>
          </a:p>
          <a:p>
            <a:pPr>
              <a:defRPr/>
            </a:pPr>
            <a:endParaRPr lang="en-CA"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CA" smtClean="0"/>
              <a:t>Reverse osmosis (RO)</a:t>
            </a:r>
          </a:p>
        </p:txBody>
      </p:sp>
      <p:sp>
        <p:nvSpPr>
          <p:cNvPr id="23554" name="Content Placeholder 2"/>
          <p:cNvSpPr>
            <a:spLocks noGrp="1"/>
          </p:cNvSpPr>
          <p:nvPr>
            <p:ph sz="quarter" idx="1"/>
          </p:nvPr>
        </p:nvSpPr>
        <p:spPr/>
        <p:txBody>
          <a:bodyPr/>
          <a:lstStyle/>
          <a:p>
            <a:r>
              <a:rPr lang="en-CA" smtClean="0"/>
              <a:t>Reverse osmosis (RO) Reverse osmosis uses a most tightly membrane from all the methods of liquid separation, using the highest operated pressure and energy consumption. Basically, water is the only substance that can pass through this membrane. All other substances (salts, sugars, etc.) do not pass through this membrane.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endParaRPr lang="en-CA"/>
          </a:p>
        </p:txBody>
      </p:sp>
      <p:sp>
        <p:nvSpPr>
          <p:cNvPr id="116738" name="Content Placeholder 2"/>
          <p:cNvSpPr>
            <a:spLocks noGrp="1"/>
          </p:cNvSpPr>
          <p:nvPr>
            <p:ph sz="quarter" idx="1"/>
          </p:nvPr>
        </p:nvSpPr>
        <p:spPr/>
        <p:txBody>
          <a:bodyPr/>
          <a:lstStyle/>
          <a:p>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ea typeface="+mj-ea"/>
                <a:cs typeface="+mj-cs"/>
              </a:rPr>
              <a:t/>
            </a:r>
            <a:br>
              <a:rPr lang="en-CA" dirty="0" smtClean="0">
                <a:ea typeface="+mj-ea"/>
                <a:cs typeface="+mj-cs"/>
              </a:rPr>
            </a:br>
            <a:r>
              <a:rPr lang="en-CA" dirty="0" err="1" smtClean="0">
                <a:ea typeface="+mj-ea"/>
                <a:cs typeface="+mj-cs"/>
              </a:rPr>
              <a:t>Nano</a:t>
            </a:r>
            <a:r>
              <a:rPr lang="en-CA" dirty="0" smtClean="0">
                <a:ea typeface="+mj-ea"/>
                <a:cs typeface="+mj-cs"/>
              </a:rPr>
              <a:t>-filtration (NF) </a:t>
            </a:r>
            <a:br>
              <a:rPr lang="en-CA" dirty="0" smtClean="0">
                <a:ea typeface="+mj-ea"/>
                <a:cs typeface="+mj-cs"/>
              </a:rPr>
            </a:br>
            <a:endParaRPr lang="en-CA" dirty="0">
              <a:ea typeface="+mj-ea"/>
              <a:cs typeface="+mj-cs"/>
            </a:endParaRPr>
          </a:p>
        </p:txBody>
      </p:sp>
      <p:sp>
        <p:nvSpPr>
          <p:cNvPr id="25602" name="Content Placeholder 2"/>
          <p:cNvSpPr>
            <a:spLocks noGrp="1"/>
          </p:cNvSpPr>
          <p:nvPr>
            <p:ph sz="quarter" idx="1"/>
          </p:nvPr>
        </p:nvSpPr>
        <p:spPr/>
        <p:txBody>
          <a:bodyPr/>
          <a:lstStyle/>
          <a:p>
            <a:r>
              <a:rPr lang="en-CA" smtClean="0"/>
              <a:t>Nano-filtration (NF) Nano filtration is not as delicate as osmosis and uses membranes which are slightly larger, using lower operation pressures and is less demanding on power consumption. Nano-filtration allows the smallest ions through the membrane while larger ions and most organic compounds are retained.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CA" smtClean="0"/>
              <a:t>Ultra-filtration (UF) </a:t>
            </a:r>
          </a:p>
        </p:txBody>
      </p:sp>
      <p:sp>
        <p:nvSpPr>
          <p:cNvPr id="26626" name="Content Placeholder 2"/>
          <p:cNvSpPr>
            <a:spLocks noGrp="1"/>
          </p:cNvSpPr>
          <p:nvPr>
            <p:ph sz="quarter" idx="1"/>
          </p:nvPr>
        </p:nvSpPr>
        <p:spPr/>
        <p:txBody>
          <a:bodyPr/>
          <a:lstStyle/>
          <a:p>
            <a:r>
              <a:rPr lang="en-CA" smtClean="0"/>
              <a:t>Ultra-filtration functions with membranes in which the pores are larger and pressures and energy consumption are relatively low. Salts, sugars, organic acids and small peptides permeate through membrane but proteins, fats and carbohydrates do not.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CA" sz="3600" smtClean="0"/>
              <a:t>Membrane separation (MS) </a:t>
            </a:r>
          </a:p>
        </p:txBody>
      </p:sp>
      <p:sp>
        <p:nvSpPr>
          <p:cNvPr id="3" name="Content Placeholder 2"/>
          <p:cNvSpPr>
            <a:spLocks noGrp="1"/>
          </p:cNvSpPr>
          <p:nvPr>
            <p:ph sz="quarter" idx="1"/>
          </p:nvPr>
        </p:nvSpPr>
        <p:spPr/>
        <p:txBody>
          <a:bodyPr rtlCol="0">
            <a:normAutofit fontScale="92500" lnSpcReduction="20000"/>
          </a:bodyPr>
          <a:lstStyle/>
          <a:p>
            <a:pPr fontAlgn="auto">
              <a:spcAft>
                <a:spcPts val="0"/>
              </a:spcAft>
              <a:buFont typeface="Arial" pitchFamily="34" charset="0"/>
              <a:buChar char="•"/>
              <a:defRPr/>
            </a:pPr>
            <a:r>
              <a:rPr lang="en-CA" dirty="0" smtClean="0">
                <a:ea typeface="+mn-ea"/>
                <a:cs typeface="+mn-cs"/>
              </a:rPr>
              <a:t>Membrane separation can be either through vertical barrier so called “dead end” or separation in “cross-flow” arrangement. Combined separation in cross-flow arrangement provides significant benefits versus vertical separation and therefore is used in technology AQ3. Since the process fluid flows continuously over the diaphragm no sedimentation by stone mineral coating is creating which could lead to clogging and uneven flows. This process is significantly helped by the use of pulsed magnetic resonance which is an unique technology of AQ3. This allows running an automated and continuously separation process, resulting in a sustained and controlled quality of permeates. Membrane separation provides significant benefits when operate on industrial scale, when the reliability, reproducibility and operational cost are important.</a:t>
            </a:r>
            <a:endParaRPr lang="en-CA" dirty="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CA" smtClean="0"/>
              <a:t>The advantages are: </a:t>
            </a:r>
          </a:p>
        </p:txBody>
      </p:sp>
      <p:sp>
        <p:nvSpPr>
          <p:cNvPr id="28674" name="Content Placeholder 2"/>
          <p:cNvSpPr>
            <a:spLocks noGrp="1"/>
          </p:cNvSpPr>
          <p:nvPr>
            <p:ph sz="quarter" idx="1"/>
          </p:nvPr>
        </p:nvSpPr>
        <p:spPr/>
        <p:txBody>
          <a:bodyPr/>
          <a:lstStyle/>
          <a:p>
            <a:r>
              <a:rPr lang="en-CA" smtClean="0"/>
              <a:t>Low total cost of production </a:t>
            </a:r>
          </a:p>
          <a:p>
            <a:r>
              <a:rPr lang="en-CA" smtClean="0"/>
              <a:t>High quality of the final permeate </a:t>
            </a:r>
          </a:p>
          <a:p>
            <a:r>
              <a:rPr lang="en-CA" smtClean="0"/>
              <a:t>Flexibility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ea typeface="+mj-ea"/>
                <a:cs typeface="+mj-cs"/>
              </a:rPr>
              <a:t>Membranes separation systems (MS)</a:t>
            </a:r>
            <a:br>
              <a:rPr lang="en-CA" dirty="0" smtClean="0">
                <a:ea typeface="+mj-ea"/>
                <a:cs typeface="+mj-cs"/>
              </a:rPr>
            </a:br>
            <a:r>
              <a:rPr lang="en-CA" dirty="0" smtClean="0">
                <a:ea typeface="+mj-ea"/>
                <a:cs typeface="+mj-cs"/>
              </a:rPr>
              <a:t>Lower cost of production </a:t>
            </a:r>
            <a:endParaRPr lang="en-CA" dirty="0">
              <a:ea typeface="+mj-ea"/>
              <a:cs typeface="+mj-cs"/>
            </a:endParaRP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Membranes separation systems are often less expensive than many other alternative technologies. Installation cost is lower and so are energy costs. Membranes separation technology offers fewer technological steps. It delivers both a greater degree of purity and a higher overall yield. Because there is no formation during the membranes separation of sedimentary mineral rock coating, there are no extra costs associated with the removal and disposal of this waste.</a:t>
            </a:r>
            <a:endParaRPr lang="en-CA" dirty="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CA" dirty="0" smtClean="0"/>
              <a:t>Membrane Technology</a:t>
            </a:r>
            <a:endParaRPr lang="en-CA" dirty="0"/>
          </a:p>
        </p:txBody>
      </p:sp>
      <p:sp>
        <p:nvSpPr>
          <p:cNvPr id="30722" name="Content Placeholder 2"/>
          <p:cNvSpPr>
            <a:spLocks noGrp="1"/>
          </p:cNvSpPr>
          <p:nvPr>
            <p:ph sz="quarter" idx="1"/>
          </p:nvPr>
        </p:nvSpPr>
        <p:spPr/>
        <p:txBody>
          <a:bodyPr/>
          <a:lstStyle/>
          <a:p>
            <a:r>
              <a:rPr lang="en-CA" smtClean="0"/>
              <a:t>High quality permeate Membranes separation technology is the purest known. The separation process takes place only on the basis of the size of molecules.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CA" smtClean="0"/>
              <a:t>Flexibility Membranes separation </a:t>
            </a:r>
          </a:p>
        </p:txBody>
      </p:sp>
      <p:sp>
        <p:nvSpPr>
          <p:cNvPr id="31746" name="Content Placeholder 2"/>
          <p:cNvSpPr>
            <a:spLocks noGrp="1"/>
          </p:cNvSpPr>
          <p:nvPr>
            <p:ph sz="quarter" idx="1"/>
          </p:nvPr>
        </p:nvSpPr>
        <p:spPr/>
        <p:txBody>
          <a:bodyPr/>
          <a:lstStyle/>
          <a:p>
            <a:r>
              <a:rPr lang="en-CA" smtClean="0"/>
              <a:t>can be used for contaminants with a wide high range of viscosity, which are usually otherwise very difficult to treat. A large variety of different peripherals for membrane separations provides the optimization to choose a solution for each individual application. This eliminates a necessary energy cost.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CA" smtClean="0"/>
              <a:t>About AQ3</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AQ3 equipment for membrane separation is designed in a modular concept, which offers a high degree of operational flexibility since the membranes are built in modules, which are then lined up into working loops. These loops are built into an entire system. The design of the system can therefore be adapted to any needs of each owner. In case of an increase of demand, </a:t>
            </a:r>
            <a:r>
              <a:rPr lang="en-CA" dirty="0" err="1" smtClean="0">
                <a:ea typeface="+mn-ea"/>
                <a:cs typeface="+mn-cs"/>
              </a:rPr>
              <a:t>Petre</a:t>
            </a:r>
            <a:r>
              <a:rPr lang="en-CA" dirty="0" smtClean="0">
                <a:ea typeface="+mn-ea"/>
                <a:cs typeface="+mn-cs"/>
              </a:rPr>
              <a:t> and his team will easily extend and modify the system. This means that whenever an increase in demand arises, the production can be increased at relatively low additional cost.</a:t>
            </a:r>
            <a:endParaRPr lang="en-CA" dirty="0">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CA" smtClean="0"/>
              <a:t>Types of Equipment &amp; Applications </a:t>
            </a:r>
          </a:p>
        </p:txBody>
      </p:sp>
      <p:sp>
        <p:nvSpPr>
          <p:cNvPr id="3" name="Content Placeholder 2"/>
          <p:cNvSpPr>
            <a:spLocks noGrp="1"/>
          </p:cNvSpPr>
          <p:nvPr>
            <p:ph sz="quarter" idx="1"/>
          </p:nvPr>
        </p:nvSpPr>
        <p:spPr/>
        <p:txBody>
          <a:bodyPr rtlCol="0">
            <a:normAutofit fontScale="77500" lnSpcReduction="20000"/>
          </a:bodyPr>
          <a:lstStyle/>
          <a:p>
            <a:pPr fontAlgn="auto">
              <a:spcAft>
                <a:spcPts val="0"/>
              </a:spcAft>
              <a:buFont typeface="Arial" pitchFamily="34" charset="0"/>
              <a:buChar char="•"/>
              <a:defRPr/>
            </a:pPr>
            <a:r>
              <a:rPr lang="en-CA" dirty="0" smtClean="0">
                <a:ea typeface="+mn-ea"/>
                <a:cs typeface="+mn-cs"/>
              </a:rPr>
              <a:t>- Home unit (stationary) – solar or grid source </a:t>
            </a:r>
          </a:p>
          <a:p>
            <a:pPr fontAlgn="auto">
              <a:spcAft>
                <a:spcPts val="0"/>
              </a:spcAft>
              <a:buFont typeface="Arial" pitchFamily="34" charset="0"/>
              <a:buChar char="•"/>
              <a:defRPr/>
            </a:pPr>
            <a:r>
              <a:rPr lang="en-CA" dirty="0" smtClean="0">
                <a:ea typeface="+mn-ea"/>
                <a:cs typeface="+mn-cs"/>
              </a:rPr>
              <a:t>- Industrial unit (stationary) - solar or grid source </a:t>
            </a:r>
          </a:p>
          <a:p>
            <a:pPr fontAlgn="auto">
              <a:spcAft>
                <a:spcPts val="0"/>
              </a:spcAft>
              <a:buFont typeface="Arial" pitchFamily="34" charset="0"/>
              <a:buChar char="•"/>
              <a:defRPr/>
            </a:pPr>
            <a:r>
              <a:rPr lang="en-CA" dirty="0" smtClean="0">
                <a:ea typeface="+mn-ea"/>
                <a:cs typeface="+mn-cs"/>
              </a:rPr>
              <a:t>- Food industry (production of energy-enriched beverages, i.e. by oxygen) (Stationary) </a:t>
            </a:r>
          </a:p>
          <a:p>
            <a:pPr fontAlgn="auto">
              <a:spcAft>
                <a:spcPts val="0"/>
              </a:spcAft>
              <a:buFont typeface="Arial" pitchFamily="34" charset="0"/>
              <a:buChar char="•"/>
              <a:defRPr/>
            </a:pPr>
            <a:r>
              <a:rPr lang="en-CA" dirty="0" smtClean="0">
                <a:ea typeface="+mn-ea"/>
                <a:cs typeface="+mn-cs"/>
              </a:rPr>
              <a:t>- Grid source, gas or diesel generator </a:t>
            </a:r>
          </a:p>
          <a:p>
            <a:pPr fontAlgn="auto">
              <a:spcAft>
                <a:spcPts val="0"/>
              </a:spcAft>
              <a:buFont typeface="Arial" pitchFamily="34" charset="0"/>
              <a:buChar char="•"/>
              <a:defRPr/>
            </a:pPr>
            <a:r>
              <a:rPr lang="en-CA" dirty="0" smtClean="0">
                <a:ea typeface="+mn-ea"/>
                <a:cs typeface="+mn-cs"/>
              </a:rPr>
              <a:t>- Aerospace - recycling waste water (stationary) – on board grid source </a:t>
            </a:r>
          </a:p>
          <a:p>
            <a:pPr fontAlgn="auto">
              <a:spcAft>
                <a:spcPts val="0"/>
              </a:spcAft>
              <a:buFont typeface="Arial" pitchFamily="34" charset="0"/>
              <a:buChar char="•"/>
              <a:defRPr/>
            </a:pPr>
            <a:r>
              <a:rPr lang="en-CA" dirty="0" smtClean="0">
                <a:ea typeface="+mn-ea"/>
                <a:cs typeface="+mn-cs"/>
              </a:rPr>
              <a:t>- Mines (mobile or stationary) – solar or grid source </a:t>
            </a:r>
          </a:p>
          <a:p>
            <a:pPr fontAlgn="auto">
              <a:spcAft>
                <a:spcPts val="0"/>
              </a:spcAft>
              <a:buFont typeface="Arial" pitchFamily="34" charset="0"/>
              <a:buChar char="•"/>
              <a:defRPr/>
            </a:pPr>
            <a:r>
              <a:rPr lang="en-CA" dirty="0" smtClean="0">
                <a:ea typeface="+mn-ea"/>
                <a:cs typeface="+mn-cs"/>
              </a:rPr>
              <a:t>- Permanent outdoor (stationary – solar or grid source </a:t>
            </a:r>
          </a:p>
          <a:p>
            <a:pPr fontAlgn="auto">
              <a:spcAft>
                <a:spcPts val="0"/>
              </a:spcAft>
              <a:buFont typeface="Arial" pitchFamily="34" charset="0"/>
              <a:buChar char="•"/>
              <a:defRPr/>
            </a:pPr>
            <a:r>
              <a:rPr lang="en-CA" dirty="0" smtClean="0">
                <a:ea typeface="+mn-ea"/>
                <a:cs typeface="+mn-cs"/>
              </a:rPr>
              <a:t>- Forestry (stationary) – solar source, gas or diesel generator </a:t>
            </a:r>
          </a:p>
          <a:p>
            <a:pPr fontAlgn="auto">
              <a:spcAft>
                <a:spcPts val="0"/>
              </a:spcAft>
              <a:buFont typeface="Arial" pitchFamily="34" charset="0"/>
              <a:buChar char="•"/>
              <a:defRPr/>
            </a:pPr>
            <a:r>
              <a:rPr lang="en-CA" dirty="0" smtClean="0">
                <a:ea typeface="+mn-ea"/>
                <a:cs typeface="+mn-cs"/>
              </a:rPr>
              <a:t>- Military including submarines (mobile or stationary) – solar or grid source, gas Or diesel generator </a:t>
            </a:r>
          </a:p>
          <a:p>
            <a:pPr fontAlgn="auto">
              <a:spcAft>
                <a:spcPts val="0"/>
              </a:spcAft>
              <a:buFont typeface="Arial" pitchFamily="34" charset="0"/>
              <a:buChar char="•"/>
              <a:defRPr/>
            </a:pPr>
            <a:r>
              <a:rPr lang="en-CA" dirty="0" smtClean="0">
                <a:ea typeface="+mn-ea"/>
                <a:cs typeface="+mn-cs"/>
              </a:rPr>
              <a:t>- River – sea constructions (stationary) – solar or grid source, gas or diesel          Generator </a:t>
            </a:r>
          </a:p>
          <a:p>
            <a:pPr fontAlgn="auto">
              <a:spcAft>
                <a:spcPts val="0"/>
              </a:spcAft>
              <a:buFont typeface="Arial" pitchFamily="34" charset="0"/>
              <a:buChar char="•"/>
              <a:defRPr/>
            </a:pPr>
            <a:r>
              <a:rPr lang="en-CA" dirty="0" smtClean="0">
                <a:ea typeface="+mn-ea"/>
                <a:cs typeface="+mn-cs"/>
              </a:rPr>
              <a:t>- Floating pontoons - river or seaside (mobile) – solar source, gas or diesel generator.</a:t>
            </a:r>
            <a:endParaRPr lang="en-CA" dirty="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ea typeface="+mj-ea"/>
                <a:cs typeface="+mj-cs"/>
              </a:rPr>
              <a:t>TABLE OF CONTENTS </a:t>
            </a:r>
            <a:br>
              <a:rPr lang="en-CA" dirty="0" smtClean="0">
                <a:ea typeface="+mj-ea"/>
                <a:cs typeface="+mj-cs"/>
              </a:rPr>
            </a:br>
            <a:endParaRPr lang="en-CA" dirty="0">
              <a:ea typeface="+mj-ea"/>
              <a:cs typeface="+mj-cs"/>
            </a:endParaRPr>
          </a:p>
        </p:txBody>
      </p:sp>
      <p:sp>
        <p:nvSpPr>
          <p:cNvPr id="3" name="Content Placeholder 2"/>
          <p:cNvSpPr>
            <a:spLocks noGrp="1"/>
          </p:cNvSpPr>
          <p:nvPr>
            <p:ph sz="quarter" idx="1"/>
          </p:nvPr>
        </p:nvSpPr>
        <p:spPr/>
        <p:txBody>
          <a:bodyPr>
            <a:normAutofit/>
          </a:bodyPr>
          <a:lstStyle/>
          <a:p>
            <a:pPr>
              <a:lnSpc>
                <a:spcPct val="80000"/>
              </a:lnSpc>
            </a:pPr>
            <a:r>
              <a:rPr lang="en-CA" sz="2000" smtClean="0"/>
              <a:t>1.    INTRODUCTION </a:t>
            </a:r>
          </a:p>
          <a:p>
            <a:pPr>
              <a:lnSpc>
                <a:spcPct val="80000"/>
              </a:lnSpc>
            </a:pPr>
            <a:r>
              <a:rPr lang="en-CA" sz="2000" smtClean="0"/>
              <a:t>2.    THASMS AQ3</a:t>
            </a:r>
          </a:p>
          <a:p>
            <a:pPr>
              <a:lnSpc>
                <a:spcPct val="80000"/>
              </a:lnSpc>
            </a:pPr>
            <a:r>
              <a:rPr lang="en-CA" sz="2000" smtClean="0"/>
              <a:t>3     TECHNOLOGY </a:t>
            </a:r>
          </a:p>
          <a:p>
            <a:pPr>
              <a:lnSpc>
                <a:spcPct val="80000"/>
              </a:lnSpc>
            </a:pPr>
            <a:r>
              <a:rPr lang="en-CA" sz="2000" smtClean="0"/>
              <a:t>3.    TYPE OF EQUIPMENT &amp; APPLICATIONS </a:t>
            </a:r>
          </a:p>
          <a:p>
            <a:pPr>
              <a:lnSpc>
                <a:spcPct val="80000"/>
              </a:lnSpc>
            </a:pPr>
            <a:r>
              <a:rPr lang="en-CA" sz="2000" smtClean="0"/>
              <a:t>3.1  WHERE TO APPLY </a:t>
            </a:r>
          </a:p>
          <a:p>
            <a:pPr>
              <a:lnSpc>
                <a:spcPct val="80000"/>
              </a:lnSpc>
            </a:pPr>
            <a:r>
              <a:rPr lang="en-CA" sz="2000" smtClean="0"/>
              <a:t>4.    AQ3 FEATURES</a:t>
            </a:r>
          </a:p>
          <a:p>
            <a:pPr>
              <a:lnSpc>
                <a:spcPct val="80000"/>
              </a:lnSpc>
            </a:pPr>
            <a:r>
              <a:rPr lang="en-CA" sz="2000" smtClean="0"/>
              <a:t>4.1  UNIQUE FEATURES </a:t>
            </a:r>
          </a:p>
          <a:p>
            <a:pPr>
              <a:lnSpc>
                <a:spcPct val="80000"/>
              </a:lnSpc>
            </a:pPr>
            <a:r>
              <a:rPr lang="en-CA" sz="2000" smtClean="0"/>
              <a:t>4.2  SPECIAL FEATURES </a:t>
            </a:r>
          </a:p>
          <a:p>
            <a:pPr>
              <a:lnSpc>
                <a:spcPct val="80000"/>
              </a:lnSpc>
            </a:pPr>
            <a:r>
              <a:rPr lang="en-CA" sz="2000" smtClean="0"/>
              <a:t>4.3  AQ3 SYSTEM VERSITILITY </a:t>
            </a:r>
          </a:p>
          <a:p>
            <a:pPr>
              <a:lnSpc>
                <a:spcPct val="80000"/>
              </a:lnSpc>
            </a:pPr>
            <a:r>
              <a:rPr lang="en-CA" sz="2000" smtClean="0"/>
              <a:t>4.4  AQ3 SYSTEM REMINERALIZATION </a:t>
            </a:r>
          </a:p>
          <a:p>
            <a:pPr>
              <a:lnSpc>
                <a:spcPct val="80000"/>
              </a:lnSpc>
            </a:pPr>
            <a:r>
              <a:rPr lang="en-CA" sz="2000" smtClean="0"/>
              <a:t>4.5  SUMMARY OF FEATURES </a:t>
            </a:r>
          </a:p>
          <a:p>
            <a:pPr>
              <a:lnSpc>
                <a:spcPct val="80000"/>
              </a:lnSpc>
            </a:pPr>
            <a:r>
              <a:rPr lang="en-CA" sz="2000" smtClean="0"/>
              <a:t>5.    TECHNICAL PARAMETERS </a:t>
            </a:r>
          </a:p>
          <a:p>
            <a:pPr>
              <a:lnSpc>
                <a:spcPct val="80000"/>
              </a:lnSpc>
            </a:pPr>
            <a:r>
              <a:rPr lang="en-CA" sz="2000" smtClean="0"/>
              <a:t>5.1  FAQS </a:t>
            </a:r>
          </a:p>
          <a:p>
            <a:pPr>
              <a:lnSpc>
                <a:spcPct val="80000"/>
              </a:lnSpc>
            </a:pPr>
            <a:r>
              <a:rPr lang="en-CA" sz="2000" smtClean="0"/>
              <a:t>6.    PHOTOS</a:t>
            </a:r>
          </a:p>
          <a:p>
            <a:pPr>
              <a:lnSpc>
                <a:spcPct val="80000"/>
              </a:lnSpc>
            </a:pPr>
            <a:endParaRPr lang="en-CA" sz="20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CA" smtClean="0"/>
              <a:t>Types of Equipment &amp; Applications </a:t>
            </a:r>
          </a:p>
        </p:txBody>
      </p:sp>
      <p:sp>
        <p:nvSpPr>
          <p:cNvPr id="3" name="Content Placeholder 2"/>
          <p:cNvSpPr>
            <a:spLocks noGrp="1"/>
          </p:cNvSpPr>
          <p:nvPr>
            <p:ph sz="quarter" idx="1"/>
          </p:nvPr>
        </p:nvSpPr>
        <p:spPr/>
        <p:txBody>
          <a:bodyPr rtlCol="0">
            <a:normAutofit fontScale="92500" lnSpcReduction="20000"/>
          </a:bodyPr>
          <a:lstStyle/>
          <a:p>
            <a:pPr fontAlgn="auto">
              <a:spcAft>
                <a:spcPts val="0"/>
              </a:spcAft>
              <a:buFont typeface="Arial" pitchFamily="34" charset="0"/>
              <a:buChar char="•"/>
              <a:defRPr/>
            </a:pPr>
            <a:r>
              <a:rPr lang="en-CA" dirty="0" smtClean="0">
                <a:ea typeface="+mn-ea"/>
                <a:cs typeface="+mn-cs"/>
              </a:rPr>
              <a:t>- Firefighters (mobile or stationary) – solar or grid source, gas or diesel g.</a:t>
            </a:r>
          </a:p>
          <a:p>
            <a:pPr fontAlgn="auto">
              <a:spcAft>
                <a:spcPts val="0"/>
              </a:spcAft>
              <a:buFont typeface="Arial" pitchFamily="34" charset="0"/>
              <a:buChar char="•"/>
              <a:defRPr/>
            </a:pPr>
            <a:r>
              <a:rPr lang="en-CA" dirty="0" smtClean="0">
                <a:ea typeface="+mn-ea"/>
                <a:cs typeface="+mn-cs"/>
              </a:rPr>
              <a:t> - Leisure activities (mobile) – solar or grid source, gas or diesel g. </a:t>
            </a:r>
          </a:p>
          <a:p>
            <a:pPr fontAlgn="auto">
              <a:spcAft>
                <a:spcPts val="0"/>
              </a:spcAft>
              <a:buFont typeface="Arial" pitchFamily="34" charset="0"/>
              <a:buChar char="•"/>
              <a:defRPr/>
            </a:pPr>
            <a:r>
              <a:rPr lang="en-CA" dirty="0" smtClean="0">
                <a:ea typeface="+mn-ea"/>
                <a:cs typeface="+mn-cs"/>
              </a:rPr>
              <a:t>- RV (mobile or stationary) – solar or grid source, gas or diesel g. </a:t>
            </a:r>
          </a:p>
          <a:p>
            <a:pPr fontAlgn="auto">
              <a:spcAft>
                <a:spcPts val="0"/>
              </a:spcAft>
              <a:buFont typeface="Arial" pitchFamily="34" charset="0"/>
              <a:buChar char="•"/>
              <a:defRPr/>
            </a:pPr>
            <a:r>
              <a:rPr lang="en-CA" dirty="0" smtClean="0">
                <a:ea typeface="+mn-ea"/>
                <a:cs typeface="+mn-cs"/>
              </a:rPr>
              <a:t>- Survivalist (mobile) – solar power </a:t>
            </a:r>
          </a:p>
          <a:p>
            <a:pPr fontAlgn="auto">
              <a:spcAft>
                <a:spcPts val="0"/>
              </a:spcAft>
              <a:buFont typeface="Arial" pitchFamily="34" charset="0"/>
              <a:buChar char="•"/>
              <a:defRPr/>
            </a:pPr>
            <a:r>
              <a:rPr lang="en-CA" dirty="0" smtClean="0">
                <a:ea typeface="+mn-ea"/>
                <a:cs typeface="+mn-cs"/>
              </a:rPr>
              <a:t>- Emergency use (mobile or stationary) – solar or grid source, gas or diesel g.</a:t>
            </a:r>
          </a:p>
          <a:p>
            <a:pPr fontAlgn="auto">
              <a:spcAft>
                <a:spcPts val="0"/>
              </a:spcAft>
              <a:buFont typeface="Arial" pitchFamily="34" charset="0"/>
              <a:buChar char="•"/>
              <a:defRPr/>
            </a:pPr>
            <a:r>
              <a:rPr lang="en-CA" dirty="0" smtClean="0">
                <a:ea typeface="+mn-ea"/>
                <a:cs typeface="+mn-cs"/>
              </a:rPr>
              <a:t>- Frame , fittings, pressure gauges, check valves, solenoid valves, springs, cover of the ultraviolet lamps, UV packing converters and packing spiral modules are from the food safe stainless steel AISI 303/304 (V2A) and are preferred for the medical, pharmaceutical and food industries and maritime applications. (On request)</a:t>
            </a:r>
            <a:endParaRPr lang="en-CA" dirty="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CA" smtClean="0"/>
              <a:t>Where to Apply </a:t>
            </a:r>
          </a:p>
        </p:txBody>
      </p:sp>
      <p:sp>
        <p:nvSpPr>
          <p:cNvPr id="3" name="Content Placeholder 2"/>
          <p:cNvSpPr>
            <a:spLocks noGrp="1"/>
          </p:cNvSpPr>
          <p:nvPr>
            <p:ph sz="quarter" idx="1"/>
          </p:nvPr>
        </p:nvSpPr>
        <p:spPr/>
        <p:txBody>
          <a:bodyPr>
            <a:normAutofit lnSpcReduction="10000"/>
          </a:bodyPr>
          <a:lstStyle/>
          <a:p>
            <a:pPr>
              <a:lnSpc>
                <a:spcPct val="80000"/>
              </a:lnSpc>
            </a:pPr>
            <a:r>
              <a:rPr lang="en-CA" sz="2000" smtClean="0"/>
              <a:t>System are specially designed for filtering unknown or contaminated fresh water or brackish water sources such as streams, wells, springs, surfaces or underground rainwater tanks, slurry, pools, ponds, lakes, backwater ponds, rivers, bank filtrate, delta rivers, coastal meanders, mine water , oily water caused by spills, etc. </a:t>
            </a:r>
          </a:p>
          <a:p>
            <a:pPr>
              <a:lnSpc>
                <a:spcPct val="80000"/>
              </a:lnSpc>
            </a:pPr>
            <a:r>
              <a:rPr lang="en-CA" sz="2000" smtClean="0"/>
              <a:t>where is assumed that this water will be intoxicated otherwise polluted. </a:t>
            </a:r>
          </a:p>
          <a:p>
            <a:pPr>
              <a:lnSpc>
                <a:spcPct val="80000"/>
              </a:lnSpc>
            </a:pPr>
            <a:r>
              <a:rPr lang="en-CA" sz="2000" smtClean="0"/>
              <a:t>It does not matter whether the cause is biological, biochemical, chemical, mineral or by gas and is not chlorinated, Petr’s team can add a modification to do so if desired (optional). </a:t>
            </a:r>
          </a:p>
          <a:p>
            <a:pPr>
              <a:lnSpc>
                <a:spcPct val="80000"/>
              </a:lnSpc>
            </a:pPr>
            <a:r>
              <a:rPr lang="en-CA" sz="2000" smtClean="0"/>
              <a:t>The newly developed technology THSMS is, among others, intended for filtration units for villages, towns and even large areas of industrial or private sector, as well as for the regeneration of commercial waste water from textile factories, car washes and reduction of microbes in dental units and equipment of all kinds (absorbs COD, NES, etc.). </a:t>
            </a:r>
          </a:p>
          <a:p>
            <a:pPr>
              <a:lnSpc>
                <a:spcPct val="80000"/>
              </a:lnSpc>
            </a:pPr>
            <a:r>
              <a:rPr lang="en-CA" sz="2000" smtClean="0"/>
              <a:t>Neutralization of waste water from regeneration is not required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CA" smtClean="0"/>
              <a:t>Where to apply</a:t>
            </a:r>
          </a:p>
        </p:txBody>
      </p:sp>
      <p:sp>
        <p:nvSpPr>
          <p:cNvPr id="3" name="Content Placeholder 2"/>
          <p:cNvSpPr>
            <a:spLocks noGrp="1"/>
          </p:cNvSpPr>
          <p:nvPr>
            <p:ph sz="quarter" idx="1"/>
          </p:nvPr>
        </p:nvSpPr>
        <p:spPr/>
        <p:txBody>
          <a:bodyPr rtlCol="0">
            <a:normAutofit fontScale="92500" lnSpcReduction="10000"/>
          </a:bodyPr>
          <a:lstStyle/>
          <a:p>
            <a:pPr fontAlgn="auto">
              <a:spcAft>
                <a:spcPts val="0"/>
              </a:spcAft>
              <a:buFont typeface="Arial" pitchFamily="34" charset="0"/>
              <a:buChar char="•"/>
              <a:defRPr/>
            </a:pPr>
            <a:r>
              <a:rPr lang="en-CA" dirty="0" smtClean="0">
                <a:ea typeface="+mn-ea"/>
                <a:cs typeface="+mn-cs"/>
              </a:rPr>
              <a:t>THSMS units remove from water up to 98 – 99% of mineral salts and more than 90% of organic matter during the first stage separation. </a:t>
            </a:r>
          </a:p>
          <a:p>
            <a:pPr fontAlgn="auto">
              <a:spcAft>
                <a:spcPts val="0"/>
              </a:spcAft>
              <a:buFont typeface="Arial" pitchFamily="34" charset="0"/>
              <a:buChar char="•"/>
              <a:defRPr/>
            </a:pPr>
            <a:r>
              <a:rPr lang="en-CA" dirty="0" smtClean="0">
                <a:ea typeface="+mn-ea"/>
                <a:cs typeface="+mn-cs"/>
              </a:rPr>
              <a:t>Devices of this type produce de-mineralized water without the use of aggressive chemicals (HAS and </a:t>
            </a:r>
            <a:r>
              <a:rPr lang="en-CA" dirty="0" err="1" smtClean="0">
                <a:ea typeface="+mn-ea"/>
                <a:cs typeface="+mn-cs"/>
              </a:rPr>
              <a:t>NaOH</a:t>
            </a:r>
            <a:r>
              <a:rPr lang="en-CA" dirty="0" smtClean="0">
                <a:ea typeface="+mn-ea"/>
                <a:cs typeface="+mn-cs"/>
              </a:rPr>
              <a:t>). </a:t>
            </a:r>
          </a:p>
          <a:p>
            <a:pPr fontAlgn="auto">
              <a:spcAft>
                <a:spcPts val="0"/>
              </a:spcAft>
              <a:buFont typeface="Arial" pitchFamily="34" charset="0"/>
              <a:buChar char="•"/>
              <a:defRPr/>
            </a:pPr>
            <a:r>
              <a:rPr lang="en-CA" dirty="0" smtClean="0">
                <a:ea typeface="+mn-ea"/>
                <a:cs typeface="+mn-cs"/>
              </a:rPr>
              <a:t>THSMS units are used in cleaning water for steam boilers, in district heating systems, hospitals, dialyses centers, laboratories, in the chemical and the pharmaceutical industry for the production of process water and often in air-conditional systems. </a:t>
            </a:r>
          </a:p>
          <a:p>
            <a:pPr fontAlgn="auto">
              <a:spcAft>
                <a:spcPts val="0"/>
              </a:spcAft>
              <a:buFont typeface="Arial" pitchFamily="34" charset="0"/>
              <a:buChar char="•"/>
              <a:defRPr/>
            </a:pPr>
            <a:r>
              <a:rPr lang="en-CA" dirty="0" smtClean="0">
                <a:ea typeface="+mn-ea"/>
                <a:cs typeface="+mn-cs"/>
              </a:rPr>
              <a:t>Further uses are in production of sterilized </a:t>
            </a:r>
            <a:r>
              <a:rPr lang="en-CA" dirty="0" err="1" smtClean="0">
                <a:ea typeface="+mn-ea"/>
                <a:cs typeface="+mn-cs"/>
              </a:rPr>
              <a:t>apyrogenic</a:t>
            </a:r>
            <a:r>
              <a:rPr lang="en-CA" dirty="0" smtClean="0">
                <a:ea typeface="+mn-ea"/>
                <a:cs typeface="+mn-cs"/>
              </a:rPr>
              <a:t>, carbonated, distilled water for injection and water for alcohol. all components are NSF certified – food/ NSF/ANSI STANDRD 51.58</a:t>
            </a:r>
          </a:p>
          <a:p>
            <a:pPr fontAlgn="auto">
              <a:spcAft>
                <a:spcPts val="0"/>
              </a:spcAft>
              <a:buFont typeface="Arial" pitchFamily="34" charset="0"/>
              <a:buChar char="•"/>
              <a:defRPr/>
            </a:pPr>
            <a:endParaRPr lang="en-CA" dirty="0">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ea typeface="+mj-ea"/>
                <a:cs typeface="+mj-cs"/>
              </a:rPr>
              <a:t>Quadruple sterilization control of drinking water </a:t>
            </a:r>
            <a:endParaRPr lang="en-CA" dirty="0">
              <a:ea typeface="+mj-ea"/>
              <a:cs typeface="+mj-cs"/>
            </a:endParaRPr>
          </a:p>
        </p:txBody>
      </p:sp>
      <p:sp>
        <p:nvSpPr>
          <p:cNvPr id="3" name="Content Placeholder 2"/>
          <p:cNvSpPr>
            <a:spLocks noGrp="1"/>
          </p:cNvSpPr>
          <p:nvPr>
            <p:ph sz="quarter" idx="1"/>
          </p:nvPr>
        </p:nvSpPr>
        <p:spPr/>
        <p:txBody>
          <a:bodyPr rtlCol="0">
            <a:normAutofit fontScale="92500"/>
          </a:bodyPr>
          <a:lstStyle/>
          <a:p>
            <a:pPr fontAlgn="auto">
              <a:spcAft>
                <a:spcPts val="0"/>
              </a:spcAft>
              <a:buFont typeface="Arial" pitchFamily="34" charset="0"/>
              <a:buChar char="•"/>
              <a:defRPr/>
            </a:pPr>
            <a:r>
              <a:rPr lang="en-CA" dirty="0" smtClean="0">
                <a:ea typeface="+mn-ea"/>
                <a:cs typeface="+mn-cs"/>
              </a:rPr>
              <a:t>It completely eliminates secondary contamination: </a:t>
            </a:r>
          </a:p>
          <a:p>
            <a:pPr fontAlgn="auto">
              <a:spcAft>
                <a:spcPts val="0"/>
              </a:spcAft>
              <a:buFont typeface="Arial" pitchFamily="34" charset="0"/>
              <a:buChar char="•"/>
              <a:defRPr/>
            </a:pPr>
            <a:r>
              <a:rPr lang="en-CA" dirty="0" smtClean="0">
                <a:ea typeface="+mn-ea"/>
                <a:cs typeface="+mn-cs"/>
              </a:rPr>
              <a:t>- It captures bacteriological and biological material by spiral membranes and molecular level </a:t>
            </a:r>
          </a:p>
          <a:p>
            <a:pPr fontAlgn="auto">
              <a:spcAft>
                <a:spcPts val="0"/>
              </a:spcAft>
              <a:buFont typeface="Arial" pitchFamily="34" charset="0"/>
              <a:buChar char="•"/>
              <a:defRPr/>
            </a:pPr>
            <a:r>
              <a:rPr lang="en-CA" dirty="0" smtClean="0">
                <a:ea typeface="+mn-ea"/>
                <a:cs typeface="+mn-cs"/>
              </a:rPr>
              <a:t>- It aggressively sterilized by using ultraviolet radiation during the production and the distribution of bout – technological as well as drinking water </a:t>
            </a:r>
          </a:p>
          <a:p>
            <a:pPr fontAlgn="auto">
              <a:spcAft>
                <a:spcPts val="0"/>
              </a:spcAft>
              <a:buFont typeface="Arial" pitchFamily="34" charset="0"/>
              <a:buChar char="•"/>
              <a:defRPr/>
            </a:pPr>
            <a:r>
              <a:rPr lang="en-CA" dirty="0" smtClean="0">
                <a:ea typeface="+mn-ea"/>
                <a:cs typeface="+mn-cs"/>
              </a:rPr>
              <a:t>- It captures and disposes of death bodies of bacteria, viruses, spores, molds, yeast and cysts </a:t>
            </a:r>
          </a:p>
          <a:p>
            <a:pPr fontAlgn="auto">
              <a:spcAft>
                <a:spcPts val="0"/>
              </a:spcAft>
              <a:buFont typeface="Arial" pitchFamily="34" charset="0"/>
              <a:buChar char="•"/>
              <a:defRPr/>
            </a:pPr>
            <a:r>
              <a:rPr lang="en-CA" dirty="0" smtClean="0">
                <a:ea typeface="+mn-ea"/>
                <a:cs typeface="+mn-cs"/>
              </a:rPr>
              <a:t>- It creates a more natural and environment for biocide TMS optimizer The aim is to meet the most stringent hygienic security environment for primarily biological and microbiological parameters of drinking and technological water.</a:t>
            </a:r>
            <a:endParaRPr lang="en-CA" dirty="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CA" smtClean="0"/>
              <a:t>Joint Seals</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All joint seals are manufactured from Teflon, PVC primer and glue (for distribution TUV and all these components carry the appropriate certification from suppliers NSF/ANSI STANDARD 51/58). </a:t>
            </a:r>
          </a:p>
          <a:p>
            <a:pPr fontAlgn="auto">
              <a:spcAft>
                <a:spcPts val="0"/>
              </a:spcAft>
              <a:buFont typeface="Arial" pitchFamily="34" charset="0"/>
              <a:buChar char="•"/>
              <a:defRPr/>
            </a:pPr>
            <a:r>
              <a:rPr lang="en-CA" dirty="0" smtClean="0">
                <a:ea typeface="+mn-ea"/>
                <a:cs typeface="+mn-cs"/>
              </a:rPr>
              <a:t>The device has an internationally recognized certificate of compliance from the CE Conformity consulting, </a:t>
            </a:r>
            <a:r>
              <a:rPr lang="en-CA" dirty="0" err="1" smtClean="0">
                <a:ea typeface="+mn-ea"/>
                <a:cs typeface="+mn-cs"/>
              </a:rPr>
              <a:t>Janov</a:t>
            </a:r>
            <a:r>
              <a:rPr lang="en-CA" dirty="0" smtClean="0">
                <a:ea typeface="+mn-ea"/>
                <a:cs typeface="+mn-cs"/>
              </a:rPr>
              <a:t> </a:t>
            </a:r>
            <a:r>
              <a:rPr lang="en-CA" dirty="0" err="1" smtClean="0">
                <a:ea typeface="+mn-ea"/>
                <a:cs typeface="+mn-cs"/>
              </a:rPr>
              <a:t>nad</a:t>
            </a:r>
            <a:r>
              <a:rPr lang="en-CA" dirty="0" smtClean="0">
                <a:ea typeface="+mn-ea"/>
                <a:cs typeface="+mn-cs"/>
              </a:rPr>
              <a:t> </a:t>
            </a:r>
            <a:r>
              <a:rPr lang="en-CA" dirty="0" err="1" smtClean="0">
                <a:ea typeface="+mn-ea"/>
                <a:cs typeface="+mn-cs"/>
              </a:rPr>
              <a:t>Nisou</a:t>
            </a:r>
            <a:r>
              <a:rPr lang="en-CA" dirty="0" smtClean="0">
                <a:ea typeface="+mn-ea"/>
                <a:cs typeface="+mn-cs"/>
              </a:rPr>
              <a:t>, dated 9.10.2009, number/Nr./No.: 01102009/V</a:t>
            </a:r>
            <a:endParaRPr lang="en-CA" dirty="0">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CA" smtClean="0"/>
              <a:t>Certificates</a:t>
            </a:r>
          </a:p>
        </p:txBody>
      </p:sp>
      <p:sp>
        <p:nvSpPr>
          <p:cNvPr id="3" name="Content Placeholder 2"/>
          <p:cNvSpPr>
            <a:spLocks noGrp="1"/>
          </p:cNvSpPr>
          <p:nvPr>
            <p:ph sz="quarter" idx="1"/>
          </p:nvPr>
        </p:nvSpPr>
        <p:spPr/>
        <p:txBody>
          <a:bodyPr rtlCol="0">
            <a:normAutofit fontScale="92500" lnSpcReduction="20000"/>
          </a:bodyPr>
          <a:lstStyle/>
          <a:p>
            <a:pPr fontAlgn="auto">
              <a:spcAft>
                <a:spcPts val="0"/>
              </a:spcAft>
              <a:buFont typeface="Arial" pitchFamily="34" charset="0"/>
              <a:buChar char="•"/>
              <a:defRPr/>
            </a:pPr>
            <a:r>
              <a:rPr lang="en-CA" dirty="0" smtClean="0">
                <a:ea typeface="+mn-ea"/>
                <a:cs typeface="+mn-cs"/>
              </a:rPr>
              <a:t>The device has an European and worldwide accepted certificate from the Institute for Testing and Certification in </a:t>
            </a:r>
            <a:r>
              <a:rPr lang="en-CA" dirty="0" err="1" smtClean="0">
                <a:ea typeface="+mn-ea"/>
                <a:cs typeface="+mn-cs"/>
              </a:rPr>
              <a:t>Zlin</a:t>
            </a:r>
            <a:r>
              <a:rPr lang="en-CA" dirty="0" smtClean="0">
                <a:ea typeface="+mn-ea"/>
                <a:cs typeface="+mn-cs"/>
              </a:rPr>
              <a:t> – Czech Republic. </a:t>
            </a:r>
          </a:p>
          <a:p>
            <a:pPr fontAlgn="auto">
              <a:spcAft>
                <a:spcPts val="0"/>
              </a:spcAft>
              <a:buFont typeface="Arial" pitchFamily="34" charset="0"/>
              <a:buChar char="•"/>
              <a:defRPr/>
            </a:pPr>
            <a:r>
              <a:rPr lang="en-CA" dirty="0" smtClean="0">
                <a:ea typeface="+mn-ea"/>
                <a:cs typeface="+mn-cs"/>
              </a:rPr>
              <a:t>In the proposal we have strictly followed in accordance with CSN 75 7111 Drinking water Act. No. 306/2000 Coll. </a:t>
            </a:r>
          </a:p>
          <a:p>
            <a:pPr fontAlgn="auto">
              <a:spcAft>
                <a:spcPts val="0"/>
              </a:spcAft>
              <a:buFont typeface="Arial" pitchFamily="34" charset="0"/>
              <a:buChar char="•"/>
              <a:defRPr/>
            </a:pPr>
            <a:r>
              <a:rPr lang="en-CA" dirty="0" smtClean="0">
                <a:ea typeface="+mn-ea"/>
                <a:cs typeface="+mn-cs"/>
              </a:rPr>
              <a:t>And the Ministry of Health Decree No. 376/2000 Coll. Which among other things, requires from 1.1.2001, that drinking water contains a minimum calcium content of 30 mg/l, (1.75 grains/gallon), magnesium 10 mg/ l (0.58 grains/gallon) and highlights the importance of biogenic water values, which should be approximately between 300 to 600 mg (4.63-9.26 grains) of various minerals, including essential elements generally considered to be optimal value of dissolved solids per liter of drinking water. </a:t>
            </a:r>
            <a:endParaRPr lang="en-CA" dirty="0">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CA" smtClean="0"/>
              <a:t>Certificates</a:t>
            </a:r>
          </a:p>
        </p:txBody>
      </p:sp>
      <p:sp>
        <p:nvSpPr>
          <p:cNvPr id="3" name="Content Placeholder 2"/>
          <p:cNvSpPr>
            <a:spLocks noGrp="1"/>
          </p:cNvSpPr>
          <p:nvPr>
            <p:ph sz="quarter" idx="1"/>
          </p:nvPr>
        </p:nvSpPr>
        <p:spPr/>
        <p:txBody>
          <a:bodyPr rtlCol="0">
            <a:normAutofit lnSpcReduction="10000"/>
          </a:bodyPr>
          <a:lstStyle/>
          <a:p>
            <a:pPr fontAlgn="auto">
              <a:spcAft>
                <a:spcPts val="0"/>
              </a:spcAft>
              <a:buFont typeface="Arial" pitchFamily="34" charset="0"/>
              <a:buChar char="•"/>
              <a:defRPr/>
            </a:pPr>
            <a:r>
              <a:rPr lang="en-CA" dirty="0" smtClean="0">
                <a:ea typeface="+mn-ea"/>
                <a:cs typeface="+mn-cs"/>
              </a:rPr>
              <a:t>The permeate output is processed in accordance with the principle and in compliance with the </a:t>
            </a:r>
            <a:r>
              <a:rPr lang="en-CA" dirty="0" err="1" smtClean="0">
                <a:ea typeface="+mn-ea"/>
                <a:cs typeface="+mn-cs"/>
              </a:rPr>
              <a:t>organoleptic</a:t>
            </a:r>
            <a:r>
              <a:rPr lang="en-CA" dirty="0" smtClean="0">
                <a:ea typeface="+mn-ea"/>
                <a:cs typeface="+mn-cs"/>
              </a:rPr>
              <a:t> properties of water that are detectable by human senses, such as temperature, color, opacity, transparency, smell, taste. </a:t>
            </a:r>
          </a:p>
          <a:p>
            <a:pPr fontAlgn="auto">
              <a:spcAft>
                <a:spcPts val="0"/>
              </a:spcAft>
              <a:buFont typeface="Arial" pitchFamily="34" charset="0"/>
              <a:buChar char="•"/>
              <a:defRPr/>
            </a:pPr>
            <a:r>
              <a:rPr lang="en-CA" dirty="0" smtClean="0">
                <a:ea typeface="+mn-ea"/>
                <a:cs typeface="+mn-cs"/>
              </a:rPr>
              <a:t>Requirements for drinking water and hot water quality are set out in Decree No. 252/2004 Coll., laying down the health requirements for drinking and hot water and the frequency and scope of drinking water checks. </a:t>
            </a:r>
          </a:p>
          <a:p>
            <a:pPr fontAlgn="auto">
              <a:spcAft>
                <a:spcPts val="0"/>
              </a:spcAft>
              <a:buFont typeface="Arial" pitchFamily="34" charset="0"/>
              <a:buChar char="•"/>
              <a:defRPr/>
            </a:pPr>
            <a:r>
              <a:rPr lang="en-CA" dirty="0" smtClean="0">
                <a:ea typeface="+mn-ea"/>
                <a:cs typeface="+mn-cs"/>
              </a:rPr>
              <a:t>It includes 10 indicators and their hygienic limits for 52 indicators and their hygienic limits of their levels of physical, chemical and </a:t>
            </a:r>
            <a:r>
              <a:rPr lang="en-CA" dirty="0" err="1" smtClean="0">
                <a:ea typeface="+mn-ea"/>
                <a:cs typeface="+mn-cs"/>
              </a:rPr>
              <a:t>organoleptic</a:t>
            </a:r>
            <a:r>
              <a:rPr lang="en-CA" dirty="0" smtClean="0">
                <a:ea typeface="+mn-ea"/>
                <a:cs typeface="+mn-cs"/>
              </a:rPr>
              <a:t>.</a:t>
            </a:r>
            <a:endParaRPr lang="en-CA" dirty="0">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CA" smtClean="0"/>
              <a:t>Certificates</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The designing this filter machine took into account the more stringent requirements placed on the quality of water for infants. </a:t>
            </a:r>
          </a:p>
          <a:p>
            <a:pPr fontAlgn="auto">
              <a:spcAft>
                <a:spcPts val="0"/>
              </a:spcAft>
              <a:buFont typeface="Arial" pitchFamily="34" charset="0"/>
              <a:buChar char="•"/>
              <a:defRPr/>
            </a:pPr>
            <a:r>
              <a:rPr lang="en-CA" dirty="0" smtClean="0">
                <a:ea typeface="+mn-ea"/>
                <a:cs typeface="+mn-cs"/>
              </a:rPr>
              <a:t>These requirements are prescribed by the Decree No. 275/2004 Coll. and the quality, safety and procedure of the purification are placed on the bottled water. The production of bottled spring water and bottled water for infants can only use a protected ground water source of which the yield, composition, temperature and other essential characteristic can not exceed the limits of natural fluctuation.</a:t>
            </a:r>
            <a:endParaRPr lang="en-CA" dirty="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ea typeface="+mj-ea"/>
                <a:cs typeface="+mj-cs"/>
              </a:rPr>
              <a:t>Requirements for Infant Bottled Water</a:t>
            </a:r>
            <a:endParaRPr lang="en-CA" dirty="0">
              <a:ea typeface="+mj-ea"/>
              <a:cs typeface="+mj-cs"/>
            </a:endParaRPr>
          </a:p>
        </p:txBody>
      </p:sp>
      <p:sp>
        <p:nvSpPr>
          <p:cNvPr id="43010" name="Content Placeholder 2"/>
          <p:cNvSpPr>
            <a:spLocks noGrp="1"/>
          </p:cNvSpPr>
          <p:nvPr>
            <p:ph sz="quarter" idx="1"/>
          </p:nvPr>
        </p:nvSpPr>
        <p:spPr/>
        <p:txBody>
          <a:bodyPr/>
          <a:lstStyle/>
          <a:p>
            <a:r>
              <a:rPr lang="en-CA" smtClean="0"/>
              <a:t>Infant bottled water – designed for a permanent consumption by children up to one year of age may not be chlorinated, in case it is carbonated by CO2 it has to be boiled over and pH must not be lower than 6, the contents of dissolved minerals must be less than 1 g/l (58.41 grains/gallon).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CA" smtClean="0"/>
              <a:t>Requirements for Table water </a:t>
            </a:r>
          </a:p>
        </p:txBody>
      </p:sp>
      <p:sp>
        <p:nvSpPr>
          <p:cNvPr id="44034" name="Content Placeholder 2"/>
          <p:cNvSpPr>
            <a:spLocks noGrp="1"/>
          </p:cNvSpPr>
          <p:nvPr>
            <p:ph sz="quarter" idx="1"/>
          </p:nvPr>
        </p:nvSpPr>
        <p:spPr/>
        <p:txBody>
          <a:bodyPr/>
          <a:lstStyle/>
          <a:p>
            <a:r>
              <a:rPr lang="en-CA" smtClean="0"/>
              <a:t>– the purification has to be done by physical means, must not be chlorinated and the content of dissolved minerals less than or equal to 1g/l (58.41 grains/gallon).</a:t>
            </a:r>
          </a:p>
          <a:p>
            <a:r>
              <a:rPr lang="en-CA" smtClean="0"/>
              <a:t>- Carbonated water – is a drink prepared from drinking water by adding at least 4mg/l (0.23 grains per gallon) of CO2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ctr">
              <a:lnSpc>
                <a:spcPct val="80000"/>
              </a:lnSpc>
            </a:pPr>
            <a:r>
              <a:rPr lang="en-CA" sz="3200" dirty="0" smtClean="0"/>
              <a:t>1. INTRODUCTION TO THASMS AQ3 </a:t>
            </a:r>
          </a:p>
        </p:txBody>
      </p:sp>
      <p:sp>
        <p:nvSpPr>
          <p:cNvPr id="3" name="Content Placeholder 2"/>
          <p:cNvSpPr>
            <a:spLocks noGrp="1"/>
          </p:cNvSpPr>
          <p:nvPr>
            <p:ph sz="quarter" idx="1"/>
          </p:nvPr>
        </p:nvSpPr>
        <p:spPr/>
        <p:txBody>
          <a:bodyPr>
            <a:normAutofit/>
          </a:bodyPr>
          <a:lstStyle/>
          <a:p>
            <a:pPr>
              <a:lnSpc>
                <a:spcPct val="80000"/>
              </a:lnSpc>
              <a:buNone/>
            </a:pPr>
            <a:r>
              <a:rPr lang="en-CA" sz="2200" dirty="0" smtClean="0"/>
              <a:t>   Water </a:t>
            </a:r>
            <a:r>
              <a:rPr lang="en-CA" sz="2200" dirty="0" smtClean="0"/>
              <a:t>is one of the most complicated and mysterious wonders of nature. The quality of human life and health depends on drinking clean detoxified water. Petr Carvan, inventor and expert from Prague's Nanotechnology Research Institute scored international success with a breakthrough invention, a technology that cleans "dead" water and turns it into excellent drinking water. And so today, the future technology AQ3, is proudly manufactured in Czech Republic. Advanced Product Labs took it one step forward and now exclusively markets it worldwide. Working together to provide solutions and clean up the world’s toxic waters, Petr continues to serve customers. There is no water system; municipal, industrial, manmade or natural on the planet that his unique recycling and purifying technology can’t help.</a:t>
            </a:r>
          </a:p>
          <a:p>
            <a:pPr>
              <a:lnSpc>
                <a:spcPct val="80000"/>
              </a:lnSpc>
            </a:pPr>
            <a:endParaRPr lang="en-CA" sz="22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ea typeface="+mj-ea"/>
                <a:cs typeface="+mj-cs"/>
              </a:rPr>
              <a:t>Requirements for Table mineral water</a:t>
            </a:r>
            <a:endParaRPr lang="en-CA" dirty="0">
              <a:ea typeface="+mj-ea"/>
              <a:cs typeface="+mj-cs"/>
            </a:endParaRPr>
          </a:p>
        </p:txBody>
      </p:sp>
      <p:sp>
        <p:nvSpPr>
          <p:cNvPr id="45058" name="Content Placeholder 2"/>
          <p:cNvSpPr>
            <a:spLocks noGrp="1"/>
          </p:cNvSpPr>
          <p:nvPr>
            <p:ph sz="quarter" idx="1"/>
          </p:nvPr>
        </p:nvSpPr>
        <p:spPr/>
        <p:txBody>
          <a:bodyPr/>
          <a:lstStyle/>
          <a:p>
            <a:r>
              <a:rPr lang="en-CA" smtClean="0"/>
              <a:t>Table mineral water – has no significant healing effects, is suitable for occasional consumption and acceptable minimum contents of dissolved minerals can vary from 1-6 g/l (58.41 – 350.50grains/gallon).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CA" smtClean="0"/>
              <a:t>Natural spring water</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Natural spring water – has proven healing quality, the content of dissolved minerals is usual over 3.5g/l (54.01 grains/gallon) with excess of nitrogen and magnesium and should not be consumed for longer than 1 month. </a:t>
            </a:r>
          </a:p>
          <a:p>
            <a:pPr fontAlgn="auto">
              <a:spcAft>
                <a:spcPts val="0"/>
              </a:spcAft>
              <a:buFont typeface="Arial" pitchFamily="34" charset="0"/>
              <a:buChar char="•"/>
              <a:defRPr/>
            </a:pPr>
            <a:r>
              <a:rPr lang="en-CA" dirty="0" smtClean="0">
                <a:ea typeface="+mn-ea"/>
                <a:cs typeface="+mn-cs"/>
              </a:rPr>
              <a:t>Table water – replaced by the term spring water, lightly carbonated the content of dissolved substances in the 500mg/l (29.20 grains/gallon).</a:t>
            </a:r>
            <a:endParaRPr lang="en-CA" dirty="0">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ea typeface="+mj-ea"/>
                <a:cs typeface="+mj-cs"/>
              </a:rPr>
              <a:t>Possible deployment of THASMS AQ3: </a:t>
            </a:r>
            <a:endParaRPr lang="en-CA" dirty="0">
              <a:ea typeface="+mj-ea"/>
              <a:cs typeface="+mj-cs"/>
            </a:endParaRPr>
          </a:p>
        </p:txBody>
      </p:sp>
      <p:sp>
        <p:nvSpPr>
          <p:cNvPr id="3" name="Content Placeholder 2"/>
          <p:cNvSpPr>
            <a:spLocks noGrp="1"/>
          </p:cNvSpPr>
          <p:nvPr>
            <p:ph sz="quarter" idx="1"/>
          </p:nvPr>
        </p:nvSpPr>
        <p:spPr/>
        <p:txBody>
          <a:bodyPr rtlCol="0">
            <a:normAutofit fontScale="92500" lnSpcReduction="20000"/>
          </a:bodyPr>
          <a:lstStyle/>
          <a:p>
            <a:pPr fontAlgn="auto">
              <a:spcAft>
                <a:spcPts val="0"/>
              </a:spcAft>
              <a:buFont typeface="Arial" pitchFamily="34" charset="0"/>
              <a:buChar char="•"/>
              <a:defRPr/>
            </a:pPr>
            <a:r>
              <a:rPr lang="en-CA" dirty="0" smtClean="0">
                <a:ea typeface="+mn-ea"/>
                <a:cs typeface="+mn-cs"/>
              </a:rPr>
              <a:t>Military – in military field hospitals, camps, on the battle field, peace keeping missions, etc. </a:t>
            </a:r>
          </a:p>
          <a:p>
            <a:pPr fontAlgn="auto">
              <a:spcAft>
                <a:spcPts val="0"/>
              </a:spcAft>
              <a:buFont typeface="Arial" pitchFamily="34" charset="0"/>
              <a:buChar char="•"/>
              <a:defRPr/>
            </a:pPr>
            <a:r>
              <a:rPr lang="en-CA" dirty="0" smtClean="0">
                <a:ea typeface="+mn-ea"/>
                <a:cs typeface="+mn-cs"/>
              </a:rPr>
              <a:t>Humanitarian operations - can be used to supply the pure water in the refuge camps, sea rescue, oil rig accident (tankers) </a:t>
            </a:r>
          </a:p>
          <a:p>
            <a:pPr fontAlgn="auto">
              <a:spcAft>
                <a:spcPts val="0"/>
              </a:spcAft>
              <a:buFont typeface="Arial" pitchFamily="34" charset="0"/>
              <a:buChar char="•"/>
              <a:defRPr/>
            </a:pPr>
            <a:r>
              <a:rPr lang="en-CA" dirty="0" smtClean="0">
                <a:ea typeface="+mn-ea"/>
                <a:cs typeface="+mn-cs"/>
              </a:rPr>
              <a:t>Civil defense – a wide range of deployment during natural disasters, in areas affected by earthquakes or floods, the disruption of traditional infrastructure and contamination of drinking water, the ecological disasters, etc.. </a:t>
            </a:r>
          </a:p>
          <a:p>
            <a:pPr fontAlgn="auto">
              <a:spcAft>
                <a:spcPts val="0"/>
              </a:spcAft>
              <a:buFont typeface="Arial" pitchFamily="34" charset="0"/>
              <a:buChar char="•"/>
              <a:defRPr/>
            </a:pPr>
            <a:r>
              <a:rPr lang="en-CA" dirty="0" smtClean="0">
                <a:ea typeface="+mn-ea"/>
                <a:cs typeface="+mn-cs"/>
              </a:rPr>
              <a:t>Public sector – installing the pump, filter and distribution center in artesian wells in the deserts, semi-deserts, savannahs and in the Middle East, Asia, Sub-Saharan Africa, South America, etc. ….</a:t>
            </a:r>
          </a:p>
          <a:p>
            <a:pPr fontAlgn="auto">
              <a:spcAft>
                <a:spcPts val="0"/>
              </a:spcAft>
              <a:buFont typeface="Arial" pitchFamily="34" charset="0"/>
              <a:buChar char="•"/>
              <a:defRPr/>
            </a:pPr>
            <a:r>
              <a:rPr lang="en-CA" dirty="0" smtClean="0">
                <a:ea typeface="+mn-ea"/>
                <a:cs typeface="+mn-cs"/>
              </a:rPr>
              <a:t>for individual houses, factories, as well as villages, towns and technology units…</a:t>
            </a:r>
            <a:endParaRPr lang="en-CA" dirty="0">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ea typeface="+mj-ea"/>
                <a:cs typeface="+mj-cs"/>
              </a:rPr>
              <a:t>Possible deployment of THASMS AQ3: </a:t>
            </a:r>
            <a:endParaRPr lang="en-CA" dirty="0">
              <a:ea typeface="+mj-ea"/>
              <a:cs typeface="+mj-cs"/>
            </a:endParaRP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As mobile industrial equipment for washing windows, shop windows, cars, boats, motorcycles, watering gardens with salt water input and output of fresh water, etc… </a:t>
            </a:r>
          </a:p>
          <a:p>
            <a:pPr fontAlgn="auto">
              <a:spcAft>
                <a:spcPts val="0"/>
              </a:spcAft>
              <a:buFont typeface="Arial" pitchFamily="34" charset="0"/>
              <a:buChar char="•"/>
              <a:defRPr/>
            </a:pPr>
            <a:r>
              <a:rPr lang="en-CA" dirty="0" smtClean="0">
                <a:ea typeface="+mn-ea"/>
                <a:cs typeface="+mn-cs"/>
              </a:rPr>
              <a:t>As an industrial desalination facility of the saline desert ground water (wells), sea water, smaller apartment complexes , processing plants, smaller water supply network and brown water for watering gardens, washing, etc…. </a:t>
            </a:r>
          </a:p>
          <a:p>
            <a:pPr fontAlgn="auto">
              <a:spcAft>
                <a:spcPts val="0"/>
              </a:spcAft>
              <a:buFont typeface="Arial" pitchFamily="34" charset="0"/>
              <a:buChar char="•"/>
              <a:defRPr/>
            </a:pPr>
            <a:r>
              <a:rPr lang="en-CA" dirty="0" smtClean="0">
                <a:ea typeface="+mn-ea"/>
                <a:cs typeface="+mn-cs"/>
              </a:rPr>
              <a:t>As mobile industrial equipment for desalination of sea water on the oil rigs, yachts, ferries and tankers as commercial fresh water, etc…..</a:t>
            </a:r>
            <a:endParaRPr lang="en-CA" dirty="0">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CA" dirty="0" smtClean="0"/>
              <a:t>Membrane technology</a:t>
            </a:r>
            <a:endParaRPr lang="en-CA" dirty="0"/>
          </a:p>
        </p:txBody>
      </p:sp>
      <p:sp>
        <p:nvSpPr>
          <p:cNvPr id="49154" name="Content Placeholder 2"/>
          <p:cNvSpPr>
            <a:spLocks noGrp="1"/>
          </p:cNvSpPr>
          <p:nvPr>
            <p:ph sz="quarter" idx="1"/>
          </p:nvPr>
        </p:nvSpPr>
        <p:spPr/>
        <p:txBody>
          <a:bodyPr/>
          <a:lstStyle/>
          <a:p>
            <a:r>
              <a:rPr lang="en-CA" dirty="0" smtClean="0"/>
              <a:t>Examples of use Membrane separation can be exploited in a variety of processes. Our experience with the system AQ3 goes back to the mid nineties shortly after the separation membrane was introduced for commercial use.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CA" dirty="0" smtClean="0"/>
              <a:t>Benefits of </a:t>
            </a:r>
            <a:r>
              <a:rPr lang="en-CA" dirty="0" err="1" smtClean="0"/>
              <a:t>thasms</a:t>
            </a:r>
            <a:r>
              <a:rPr lang="en-CA" dirty="0" smtClean="0"/>
              <a:t> technology</a:t>
            </a:r>
            <a:endParaRPr lang="en-CA" dirty="0"/>
          </a:p>
        </p:txBody>
      </p:sp>
      <p:sp>
        <p:nvSpPr>
          <p:cNvPr id="3" name="Content Placeholder 2"/>
          <p:cNvSpPr>
            <a:spLocks noGrp="1"/>
          </p:cNvSpPr>
          <p:nvPr>
            <p:ph sz="quarter" idx="1"/>
          </p:nvPr>
        </p:nvSpPr>
        <p:spPr/>
        <p:txBody>
          <a:bodyPr>
            <a:normAutofit lnSpcReduction="10000"/>
          </a:bodyPr>
          <a:lstStyle/>
          <a:p>
            <a:pPr>
              <a:lnSpc>
                <a:spcPct val="80000"/>
              </a:lnSpc>
            </a:pPr>
            <a:r>
              <a:rPr lang="en-CA" sz="2700" dirty="0" smtClean="0"/>
              <a:t>Using technology AQ3 THASMS we can successfully separate for instance: Antibiotics -Isolation and purification of antibiotics of various types – lactam, amino glucosidic, polypeptide, tetracycline and macrolide. </a:t>
            </a:r>
          </a:p>
          <a:p>
            <a:pPr>
              <a:lnSpc>
                <a:spcPct val="80000"/>
              </a:lnSpc>
            </a:pPr>
            <a:r>
              <a:rPr lang="en-CA" sz="2700" dirty="0" smtClean="0"/>
              <a:t>The reason for this application is increased separation efficiency and higher quality products. Enzymes -Concentration, purification and desalination after fermentation of enzymes. </a:t>
            </a:r>
          </a:p>
          <a:p>
            <a:pPr>
              <a:lnSpc>
                <a:spcPct val="80000"/>
              </a:lnSpc>
            </a:pPr>
            <a:r>
              <a:rPr lang="en-CA" sz="2700" dirty="0" smtClean="0"/>
              <a:t>Another use is for the isolation of enzymes of animals or plant tissues. Higher concentration and purity is reached with minimum loss of activity. Dextrans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CA" smtClean="0"/>
              <a:t>For the beer industry</a:t>
            </a:r>
          </a:p>
        </p:txBody>
      </p:sp>
      <p:sp>
        <p:nvSpPr>
          <p:cNvPr id="3" name="Content Placeholder 2"/>
          <p:cNvSpPr>
            <a:spLocks noGrp="1"/>
          </p:cNvSpPr>
          <p:nvPr>
            <p:ph sz="quarter" idx="1"/>
          </p:nvPr>
        </p:nvSpPr>
        <p:spPr/>
        <p:txBody>
          <a:bodyPr>
            <a:normAutofit/>
          </a:bodyPr>
          <a:lstStyle/>
          <a:p>
            <a:pPr>
              <a:lnSpc>
                <a:spcPct val="80000"/>
              </a:lnSpc>
            </a:pPr>
            <a:r>
              <a:rPr lang="en-CA" sz="2200" smtClean="0"/>
              <a:t>Concentration and purification in a single process at low cost, plus the removal of pyrogens for higher product quality and reduced contamination problems.</a:t>
            </a:r>
          </a:p>
          <a:p>
            <a:pPr>
              <a:lnSpc>
                <a:spcPct val="80000"/>
              </a:lnSpc>
            </a:pPr>
            <a:r>
              <a:rPr lang="en-CA" sz="2200" smtClean="0"/>
              <a:t>Yeast extract -Concentration and purification with recycling of the permeate. High purity while minimizing the operating costs. </a:t>
            </a:r>
          </a:p>
          <a:p>
            <a:pPr>
              <a:lnSpc>
                <a:spcPct val="80000"/>
              </a:lnSpc>
            </a:pPr>
            <a:r>
              <a:rPr lang="en-CA" sz="2200" smtClean="0"/>
              <a:t>Beer -Reduction of alcohol content by 8 to 10 times with assuring the quality comparable to regular beer with low operating cost. Filtration of beer with our system is an alternative to traditional silicon filters and we offer high quality beer without the need for disposal of waste filter material. </a:t>
            </a:r>
          </a:p>
          <a:p>
            <a:pPr>
              <a:lnSpc>
                <a:spcPct val="80000"/>
              </a:lnSpc>
            </a:pPr>
            <a:r>
              <a:rPr lang="en-CA" sz="2200" smtClean="0"/>
              <a:t>Sterile filtration before bottle filling ensures a longer shelf live without the disadvantages of thermal treatment.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ea typeface="+mj-ea"/>
                <a:cs typeface="+mj-cs"/>
              </a:rPr>
              <a:t>Applications in the food and drink industry</a:t>
            </a:r>
            <a:endParaRPr lang="en-CA" dirty="0">
              <a:ea typeface="+mj-ea"/>
              <a:cs typeface="+mj-cs"/>
            </a:endParaRPr>
          </a:p>
        </p:txBody>
      </p:sp>
      <p:sp>
        <p:nvSpPr>
          <p:cNvPr id="3" name="Content Placeholder 2"/>
          <p:cNvSpPr>
            <a:spLocks noGrp="1"/>
          </p:cNvSpPr>
          <p:nvPr>
            <p:ph sz="quarter" idx="1"/>
          </p:nvPr>
        </p:nvSpPr>
        <p:spPr/>
        <p:txBody>
          <a:bodyPr rtlCol="0">
            <a:normAutofit fontScale="92500" lnSpcReduction="10000"/>
          </a:bodyPr>
          <a:lstStyle/>
          <a:p>
            <a:pPr fontAlgn="auto">
              <a:spcAft>
                <a:spcPts val="0"/>
              </a:spcAft>
              <a:buFont typeface="Arial" pitchFamily="34" charset="0"/>
              <a:buChar char="•"/>
              <a:defRPr/>
            </a:pPr>
            <a:r>
              <a:rPr lang="en-CA" dirty="0" smtClean="0">
                <a:ea typeface="+mn-ea"/>
                <a:cs typeface="+mn-cs"/>
              </a:rPr>
              <a:t>Food polysaccharides - Concentration and purification of substances such as </a:t>
            </a:r>
            <a:r>
              <a:rPr lang="en-CA" dirty="0" err="1" smtClean="0">
                <a:ea typeface="+mn-ea"/>
                <a:cs typeface="+mn-cs"/>
              </a:rPr>
              <a:t>carrageenan</a:t>
            </a:r>
            <a:r>
              <a:rPr lang="en-CA" dirty="0" smtClean="0">
                <a:ea typeface="+mn-ea"/>
                <a:cs typeface="+mn-cs"/>
              </a:rPr>
              <a:t>, agar, </a:t>
            </a:r>
            <a:r>
              <a:rPr lang="en-CA" dirty="0" err="1" smtClean="0">
                <a:ea typeface="+mn-ea"/>
                <a:cs typeface="+mn-cs"/>
              </a:rPr>
              <a:t>agarose</a:t>
            </a:r>
            <a:r>
              <a:rPr lang="en-CA" dirty="0" smtClean="0">
                <a:ea typeface="+mn-ea"/>
                <a:cs typeface="+mn-cs"/>
              </a:rPr>
              <a:t>, </a:t>
            </a:r>
            <a:r>
              <a:rPr lang="en-CA" dirty="0" err="1" smtClean="0">
                <a:ea typeface="+mn-ea"/>
                <a:cs typeface="+mn-cs"/>
              </a:rPr>
              <a:t>xanthan</a:t>
            </a:r>
            <a:r>
              <a:rPr lang="en-CA" dirty="0" smtClean="0">
                <a:ea typeface="+mn-ea"/>
                <a:cs typeface="+mn-cs"/>
              </a:rPr>
              <a:t> gum and pectin with reusing the permeate.</a:t>
            </a:r>
          </a:p>
          <a:p>
            <a:pPr fontAlgn="auto">
              <a:spcAft>
                <a:spcPts val="0"/>
              </a:spcAft>
              <a:buFont typeface="Arial" pitchFamily="34" charset="0"/>
              <a:buChar char="•"/>
              <a:defRPr/>
            </a:pPr>
            <a:r>
              <a:rPr lang="en-CA" dirty="0" smtClean="0">
                <a:ea typeface="+mn-ea"/>
                <a:cs typeface="+mn-cs"/>
              </a:rPr>
              <a:t>Inexpensive, reliable way to remove water and low molecular impurities. </a:t>
            </a:r>
          </a:p>
          <a:p>
            <a:pPr fontAlgn="auto">
              <a:spcAft>
                <a:spcPts val="0"/>
              </a:spcAft>
              <a:buFont typeface="Arial" pitchFamily="34" charset="0"/>
              <a:buChar char="•"/>
              <a:defRPr/>
            </a:pPr>
            <a:r>
              <a:rPr lang="en-CA" dirty="0" smtClean="0">
                <a:ea typeface="+mn-ea"/>
                <a:cs typeface="+mn-cs"/>
              </a:rPr>
              <a:t>Juices - Clarification and concentration of apple, strawberry, orange, currant pear, hawthorn, pineapple and juice of date. </a:t>
            </a:r>
          </a:p>
          <a:p>
            <a:pPr fontAlgn="auto">
              <a:spcAft>
                <a:spcPts val="0"/>
              </a:spcAft>
              <a:buFont typeface="Arial" pitchFamily="34" charset="0"/>
              <a:buChar char="•"/>
              <a:defRPr/>
            </a:pPr>
            <a:r>
              <a:rPr lang="en-CA" dirty="0" smtClean="0">
                <a:ea typeface="+mn-ea"/>
                <a:cs typeface="+mn-cs"/>
              </a:rPr>
              <a:t>Obtaining high quality products at low operating costs and minimal use of additives. </a:t>
            </a:r>
          </a:p>
          <a:p>
            <a:pPr fontAlgn="auto">
              <a:spcAft>
                <a:spcPts val="0"/>
              </a:spcAft>
              <a:buFont typeface="Arial" pitchFamily="34" charset="0"/>
              <a:buChar char="•"/>
              <a:defRPr/>
            </a:pPr>
            <a:r>
              <a:rPr lang="en-CA" dirty="0" smtClean="0">
                <a:ea typeface="+mn-ea"/>
                <a:cs typeface="+mn-cs"/>
              </a:rPr>
              <a:t>Eggs -Concentration and purification of eggs whites and whole eggs. </a:t>
            </a:r>
          </a:p>
          <a:p>
            <a:pPr fontAlgn="auto">
              <a:spcAft>
                <a:spcPts val="0"/>
              </a:spcAft>
              <a:buFont typeface="Arial" pitchFamily="34" charset="0"/>
              <a:buChar char="•"/>
              <a:defRPr/>
            </a:pPr>
            <a:r>
              <a:rPr lang="en-CA" dirty="0" smtClean="0">
                <a:ea typeface="+mn-ea"/>
                <a:cs typeface="+mn-cs"/>
              </a:rPr>
              <a:t>Draining egg whites of water prior to drying. Used for delicate processing and high quality products.</a:t>
            </a:r>
            <a:endParaRPr lang="en-CA" dirty="0">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ea typeface="+mj-ea"/>
                <a:cs typeface="+mj-cs"/>
              </a:rPr>
              <a:t>Applications in the food and drink industry</a:t>
            </a:r>
            <a:endParaRPr lang="en-CA" dirty="0">
              <a:ea typeface="+mj-ea"/>
              <a:cs typeface="+mj-cs"/>
            </a:endParaRPr>
          </a:p>
        </p:txBody>
      </p:sp>
      <p:sp>
        <p:nvSpPr>
          <p:cNvPr id="3" name="Content Placeholder 2"/>
          <p:cNvSpPr>
            <a:spLocks noGrp="1"/>
          </p:cNvSpPr>
          <p:nvPr>
            <p:ph sz="quarter" idx="1"/>
          </p:nvPr>
        </p:nvSpPr>
        <p:spPr/>
        <p:txBody>
          <a:bodyPr rtlCol="0">
            <a:normAutofit fontScale="77500" lnSpcReduction="20000"/>
          </a:bodyPr>
          <a:lstStyle/>
          <a:p>
            <a:pPr fontAlgn="auto">
              <a:spcAft>
                <a:spcPts val="0"/>
              </a:spcAft>
              <a:buFont typeface="Arial" pitchFamily="34" charset="0"/>
              <a:buChar char="•"/>
              <a:defRPr/>
            </a:pPr>
            <a:r>
              <a:rPr lang="en-CA" dirty="0" smtClean="0">
                <a:ea typeface="+mn-ea"/>
                <a:cs typeface="+mn-cs"/>
              </a:rPr>
              <a:t>Sugar -Removal of turbidity and discoloration of sugar juice. -The concentration of sugar solutions. </a:t>
            </a:r>
          </a:p>
          <a:p>
            <a:pPr fontAlgn="auto">
              <a:spcAft>
                <a:spcPts val="0"/>
              </a:spcAft>
              <a:buFont typeface="Arial" pitchFamily="34" charset="0"/>
              <a:buChar char="•"/>
              <a:defRPr/>
            </a:pPr>
            <a:r>
              <a:rPr lang="en-CA" dirty="0" smtClean="0">
                <a:ea typeface="+mn-ea"/>
                <a:cs typeface="+mn-cs"/>
              </a:rPr>
              <a:t>Process is environmentally friendly, resulting in highly homogeneous products. </a:t>
            </a:r>
          </a:p>
          <a:p>
            <a:pPr fontAlgn="auto">
              <a:spcAft>
                <a:spcPts val="0"/>
              </a:spcAft>
              <a:buFont typeface="Arial" pitchFamily="34" charset="0"/>
              <a:buChar char="•"/>
              <a:defRPr/>
            </a:pPr>
            <a:r>
              <a:rPr lang="en-CA" dirty="0" smtClean="0">
                <a:ea typeface="+mn-ea"/>
                <a:cs typeface="+mn-cs"/>
              </a:rPr>
              <a:t>Animal blood plasma -Concentration and purification of blood plasma and reusing reverse permeate. </a:t>
            </a:r>
          </a:p>
          <a:p>
            <a:pPr fontAlgn="auto">
              <a:spcAft>
                <a:spcPts val="0"/>
              </a:spcAft>
              <a:buFont typeface="Arial" pitchFamily="34" charset="0"/>
              <a:buChar char="•"/>
              <a:defRPr/>
            </a:pPr>
            <a:r>
              <a:rPr lang="en-CA" dirty="0" smtClean="0">
                <a:ea typeface="+mn-ea"/>
                <a:cs typeface="+mn-cs"/>
              </a:rPr>
              <a:t>-Used for high quality product at low operating temperature.</a:t>
            </a:r>
          </a:p>
          <a:p>
            <a:pPr fontAlgn="auto">
              <a:spcAft>
                <a:spcPts val="0"/>
              </a:spcAft>
              <a:buFont typeface="Arial" pitchFamily="34" charset="0"/>
              <a:buChar char="•"/>
              <a:defRPr/>
            </a:pPr>
            <a:r>
              <a:rPr lang="en-CA" dirty="0" smtClean="0">
                <a:ea typeface="+mn-ea"/>
                <a:cs typeface="+mn-cs"/>
              </a:rPr>
              <a:t>Gelatin - Fractionation, concentration and purification. Used for delicate processing to prevent </a:t>
            </a:r>
            <a:r>
              <a:rPr lang="en-CA" dirty="0" err="1" smtClean="0">
                <a:ea typeface="+mn-ea"/>
                <a:cs typeface="+mn-cs"/>
              </a:rPr>
              <a:t>denaturation</a:t>
            </a:r>
            <a:r>
              <a:rPr lang="en-CA" dirty="0" smtClean="0">
                <a:ea typeface="+mn-ea"/>
                <a:cs typeface="+mn-cs"/>
              </a:rPr>
              <a:t>. </a:t>
            </a:r>
          </a:p>
          <a:p>
            <a:pPr fontAlgn="auto">
              <a:spcAft>
                <a:spcPts val="0"/>
              </a:spcAft>
              <a:buFont typeface="Arial" pitchFamily="34" charset="0"/>
              <a:buChar char="•"/>
              <a:defRPr/>
            </a:pPr>
            <a:r>
              <a:rPr lang="en-CA" dirty="0" smtClean="0">
                <a:ea typeface="+mn-ea"/>
                <a:cs typeface="+mn-cs"/>
              </a:rPr>
              <a:t>Vinegar -Compensation of wide range of levels in traditional cleansing/filtration process. </a:t>
            </a:r>
          </a:p>
          <a:p>
            <a:pPr fontAlgn="auto">
              <a:spcAft>
                <a:spcPts val="0"/>
              </a:spcAft>
              <a:buFont typeface="Arial" pitchFamily="34" charset="0"/>
              <a:buChar char="•"/>
              <a:defRPr/>
            </a:pPr>
            <a:r>
              <a:rPr lang="en-CA" dirty="0" smtClean="0">
                <a:ea typeface="+mn-ea"/>
                <a:cs typeface="+mn-cs"/>
              </a:rPr>
              <a:t>Eliminates auxiliary filtration steps. These specific applications are enhanced by continues development and expansion of our know-how in these areas. </a:t>
            </a:r>
          </a:p>
          <a:p>
            <a:pPr fontAlgn="auto">
              <a:spcAft>
                <a:spcPts val="0"/>
              </a:spcAft>
              <a:buFont typeface="Arial" pitchFamily="34" charset="0"/>
              <a:buChar char="•"/>
              <a:defRPr/>
            </a:pPr>
            <a:r>
              <a:rPr lang="en-CA" dirty="0" smtClean="0">
                <a:ea typeface="+mn-ea"/>
                <a:cs typeface="+mn-cs"/>
              </a:rPr>
              <a:t>Our experience with membrane separation processes can bring significant benefits to wide range of industrial applications.</a:t>
            </a:r>
            <a:endParaRPr lang="en-CA" dirty="0">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ea typeface="+mj-ea"/>
                <a:cs typeface="+mj-cs"/>
              </a:rPr>
              <a:t/>
            </a:r>
            <a:br>
              <a:rPr lang="en-CA" dirty="0" smtClean="0">
                <a:ea typeface="+mj-ea"/>
                <a:cs typeface="+mj-cs"/>
              </a:rPr>
            </a:br>
            <a:r>
              <a:rPr lang="en-CA" dirty="0" smtClean="0">
                <a:ea typeface="+mj-ea"/>
                <a:cs typeface="+mj-cs"/>
              </a:rPr>
              <a:t>AQ3 Features </a:t>
            </a:r>
            <a:br>
              <a:rPr lang="en-CA" dirty="0" smtClean="0">
                <a:ea typeface="+mj-ea"/>
                <a:cs typeface="+mj-cs"/>
              </a:rPr>
            </a:br>
            <a:endParaRPr lang="en-CA" dirty="0">
              <a:ea typeface="+mj-ea"/>
              <a:cs typeface="+mj-cs"/>
            </a:endParaRP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The system is using only one, substantially modified high flow, low-load micro DC pump with bypass protection against destruction with a slightly self-priming effect up to 2.5 m (8.20 ft)</a:t>
            </a:r>
          </a:p>
          <a:p>
            <a:pPr fontAlgn="auto">
              <a:spcAft>
                <a:spcPts val="0"/>
              </a:spcAft>
              <a:buFont typeface="Arial" pitchFamily="34" charset="0"/>
              <a:buChar char="•"/>
              <a:defRPr/>
            </a:pPr>
            <a:r>
              <a:rPr lang="en-CA" dirty="0" smtClean="0">
                <a:ea typeface="+mn-ea"/>
                <a:cs typeface="+mn-cs"/>
              </a:rPr>
              <a:t>able to pump up to 302 liters per day (g/pd 79.77) under negative pressure (vacuum). </a:t>
            </a:r>
          </a:p>
          <a:p>
            <a:pPr fontAlgn="auto">
              <a:spcAft>
                <a:spcPts val="0"/>
              </a:spcAft>
              <a:buFont typeface="Arial" pitchFamily="34" charset="0"/>
              <a:buChar char="•"/>
              <a:defRPr/>
            </a:pPr>
            <a:r>
              <a:rPr lang="en-CA" dirty="0" smtClean="0">
                <a:ea typeface="+mn-ea"/>
                <a:cs typeface="+mn-cs"/>
              </a:rPr>
              <a:t>can also provide a suction inlet hose with a cut off valve with the watering equipment (optional). </a:t>
            </a:r>
          </a:p>
          <a:p>
            <a:pPr fontAlgn="auto">
              <a:spcAft>
                <a:spcPts val="0"/>
              </a:spcAft>
              <a:buFont typeface="Arial" pitchFamily="34" charset="0"/>
              <a:buChar char="•"/>
              <a:defRPr/>
            </a:pPr>
            <a:r>
              <a:rPr lang="en-CA" dirty="0" smtClean="0">
                <a:ea typeface="+mn-ea"/>
                <a:cs typeface="+mn-cs"/>
              </a:rPr>
              <a:t>With a positive inlet pressure up to 4 bars (58 PSI) the pump is able consistently transport into the system up to 2592 liters per day (g/pd 684.73)</a:t>
            </a:r>
            <a:endParaRPr lang="en-CA" dirty="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ctr">
              <a:lnSpc>
                <a:spcPct val="80000"/>
              </a:lnSpc>
            </a:pPr>
            <a:r>
              <a:rPr lang="en-CA" sz="3200" dirty="0" smtClean="0"/>
              <a:t>1. INTRODUCTION TO THASMS AQ3 </a:t>
            </a:r>
          </a:p>
        </p:txBody>
      </p:sp>
      <p:sp>
        <p:nvSpPr>
          <p:cNvPr id="3" name="Content Placeholder 2"/>
          <p:cNvSpPr>
            <a:spLocks noGrp="1"/>
          </p:cNvSpPr>
          <p:nvPr>
            <p:ph sz="quarter" idx="1"/>
          </p:nvPr>
        </p:nvSpPr>
        <p:spPr/>
        <p:txBody>
          <a:bodyPr>
            <a:normAutofit/>
          </a:bodyPr>
          <a:lstStyle/>
          <a:p>
            <a:pPr>
              <a:lnSpc>
                <a:spcPct val="80000"/>
              </a:lnSpc>
              <a:buNone/>
            </a:pPr>
            <a:r>
              <a:rPr lang="en-CA" sz="2000" dirty="0" smtClean="0"/>
              <a:t>    AQ3 </a:t>
            </a:r>
            <a:r>
              <a:rPr lang="en-CA" sz="2000" dirty="0" smtClean="0"/>
              <a:t>cutting-edge space technology was designed for areas with less developed infrastructure and with little technological potential. It was created to clean up and solve the world’s existing water problems, not create new ones. With pride, Petr and his team with Advanced Product Labs presents three economic systems in one, with a multi voltage device that can be connected anywhere in the world, with technology capable of producing pure drinking water. This water is manufactured strictly by a physical process not a chemical one. Actively using the cascades consisting of some positive mix, this optimally designed technology is specially adapted for extremely low pressure in the range of micro filtration, ultra filtration, nano-filtration, and optical fibers and even in a series of parallel combinations, while keeping the carbonate equilibrium in which natural waters are located. It works reliably with the spiral pressure from 1.99 bar (29 psi) to 3.79 bar (55 psi) (offered with the basic equipment). The systems can be delivered in Basic, Premium or S and Professional versions.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CA" smtClean="0"/>
              <a:t>More features</a:t>
            </a:r>
          </a:p>
        </p:txBody>
      </p:sp>
      <p:sp>
        <p:nvSpPr>
          <p:cNvPr id="3" name="Content Placeholder 2"/>
          <p:cNvSpPr>
            <a:spLocks noGrp="1"/>
          </p:cNvSpPr>
          <p:nvPr>
            <p:ph sz="quarter" idx="1"/>
          </p:nvPr>
        </p:nvSpPr>
        <p:spPr/>
        <p:txBody>
          <a:bodyPr>
            <a:normAutofit/>
          </a:bodyPr>
          <a:lstStyle/>
          <a:p>
            <a:pPr>
              <a:lnSpc>
                <a:spcPct val="80000"/>
              </a:lnSpc>
            </a:pPr>
            <a:r>
              <a:rPr lang="en-CA" sz="1500" smtClean="0"/>
              <a:t>The system has visual controls: </a:t>
            </a:r>
          </a:p>
          <a:p>
            <a:pPr>
              <a:lnSpc>
                <a:spcPct val="80000"/>
              </a:lnSpc>
            </a:pPr>
            <a:r>
              <a:rPr lang="en-CA" sz="1500" smtClean="0">
                <a:solidFill>
                  <a:srgbClr val="FAC090"/>
                </a:solidFill>
              </a:rPr>
              <a:t>Pink LED </a:t>
            </a:r>
            <a:r>
              <a:rPr lang="en-CA" sz="1500" smtClean="0"/>
              <a:t>– pump in operation, the flashing red LED – decreased inlet pressure (pump off), </a:t>
            </a:r>
          </a:p>
          <a:p>
            <a:pPr>
              <a:lnSpc>
                <a:spcPct val="80000"/>
              </a:lnSpc>
            </a:pPr>
            <a:r>
              <a:rPr lang="en-CA" sz="1500" smtClean="0">
                <a:solidFill>
                  <a:srgbClr val="00B050"/>
                </a:solidFill>
              </a:rPr>
              <a:t>Green LED </a:t>
            </a:r>
            <a:r>
              <a:rPr lang="en-CA" sz="1500" smtClean="0"/>
              <a:t>– full tank (the device is in a idle state, pump is off, standby mode). We can use alternately maximum external input pressure up to 4 bar (58 PSI) or pressure regulator. </a:t>
            </a:r>
          </a:p>
          <a:p>
            <a:pPr>
              <a:lnSpc>
                <a:spcPct val="80000"/>
              </a:lnSpc>
            </a:pPr>
            <a:r>
              <a:rPr lang="en-CA" sz="1500" smtClean="0"/>
              <a:t>The system can be also operated even without the pump turn on where there is pressure gradient. Although with measurable decrease in water production it uses significantly less power. </a:t>
            </a:r>
          </a:p>
          <a:p>
            <a:pPr>
              <a:lnSpc>
                <a:spcPct val="80000"/>
              </a:lnSpc>
            </a:pPr>
            <a:r>
              <a:rPr lang="en-CA" sz="1500" smtClean="0"/>
              <a:t>Use of the solar panels. In cases where the contaminated source of water is a few dozen meters away from the filtration plant, the additional submersible pump (24 VDC) with check valve and transparent suction hose can be added. </a:t>
            </a:r>
          </a:p>
          <a:p>
            <a:pPr>
              <a:lnSpc>
                <a:spcPct val="80000"/>
              </a:lnSpc>
            </a:pPr>
            <a:r>
              <a:rPr lang="en-CA" sz="1500" smtClean="0"/>
              <a:t>This speeds up the installation of the unit and significantly increases production output per/hour of decontaminated water. </a:t>
            </a:r>
          </a:p>
          <a:p>
            <a:pPr>
              <a:lnSpc>
                <a:spcPct val="80000"/>
              </a:lnSpc>
            </a:pPr>
            <a:r>
              <a:rPr lang="en-CA" sz="1500" smtClean="0"/>
              <a:t>It also retains the organoleptic properties of water that are detectible by human senses, such as temperature, color opacity, transparency, odor and taste. In the case of a rotting stale source without oxygen, </a:t>
            </a:r>
          </a:p>
          <a:p>
            <a:pPr>
              <a:lnSpc>
                <a:spcPct val="80000"/>
              </a:lnSpc>
            </a:pPr>
            <a:r>
              <a:rPr lang="en-CA" sz="1500" smtClean="0"/>
              <a:t>It is possible to add a system of primary aeration of oxygen. </a:t>
            </a:r>
          </a:p>
          <a:p>
            <a:pPr>
              <a:lnSpc>
                <a:spcPct val="80000"/>
              </a:lnSpc>
            </a:pPr>
            <a:r>
              <a:rPr lang="en-CA" sz="1500" smtClean="0"/>
              <a:t>Contaminated water source is revived. The filtration systems are then able to better process and prepare the water for secondary processing and conversion into pure structured water.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CA" smtClean="0"/>
              <a:t>Unique Features of Nano-filtration</a:t>
            </a:r>
          </a:p>
        </p:txBody>
      </p:sp>
      <p:sp>
        <p:nvSpPr>
          <p:cNvPr id="3" name="Content Placeholder 2"/>
          <p:cNvSpPr>
            <a:spLocks noGrp="1"/>
          </p:cNvSpPr>
          <p:nvPr>
            <p:ph sz="quarter" idx="1"/>
          </p:nvPr>
        </p:nvSpPr>
        <p:spPr/>
        <p:txBody>
          <a:bodyPr>
            <a:normAutofit/>
          </a:bodyPr>
          <a:lstStyle/>
          <a:p>
            <a:pPr>
              <a:lnSpc>
                <a:spcPct val="80000"/>
              </a:lnSpc>
            </a:pPr>
            <a:r>
              <a:rPr lang="en-CA" sz="2000" smtClean="0"/>
              <a:t>Unique Features Nano-filtration is used for: </a:t>
            </a:r>
          </a:p>
          <a:p>
            <a:pPr>
              <a:lnSpc>
                <a:spcPct val="80000"/>
              </a:lnSpc>
            </a:pPr>
            <a:r>
              <a:rPr lang="en-CA" sz="2000" smtClean="0"/>
              <a:t>conditioning of drinking water, </a:t>
            </a:r>
          </a:p>
          <a:p>
            <a:pPr>
              <a:lnSpc>
                <a:spcPct val="80000"/>
              </a:lnSpc>
            </a:pPr>
            <a:r>
              <a:rPr lang="en-CA" sz="2000" smtClean="0"/>
              <a:t>reduction of sulfates, chlorides, fluorides, </a:t>
            </a:r>
          </a:p>
          <a:p>
            <a:pPr>
              <a:lnSpc>
                <a:spcPct val="80000"/>
              </a:lnSpc>
            </a:pPr>
            <a:r>
              <a:rPr lang="en-CA" sz="2000" smtClean="0"/>
              <a:t>and partial water softening without using regeneration chemicals and for examples for reduction of sulfates and iron in ground water. </a:t>
            </a:r>
          </a:p>
          <a:p>
            <a:pPr>
              <a:lnSpc>
                <a:spcPct val="80000"/>
              </a:lnSpc>
            </a:pPr>
            <a:r>
              <a:rPr lang="en-CA" sz="2000" smtClean="0"/>
              <a:t>It is also beneficial for treatment for industrial water, partial softening, reduction of turbidity and contaminants from surface water (metallurgical and paper industry). </a:t>
            </a:r>
          </a:p>
          <a:p>
            <a:pPr>
              <a:lnSpc>
                <a:spcPct val="80000"/>
              </a:lnSpc>
            </a:pPr>
            <a:r>
              <a:rPr lang="en-CA" sz="2000" smtClean="0"/>
              <a:t>Our concept combined the advantages of RO and NF in one product that is able programmatically set the reduction level of undesirable substances according to actual needs as well as re-mineralized and disinfect. </a:t>
            </a:r>
          </a:p>
          <a:p>
            <a:pPr>
              <a:lnSpc>
                <a:spcPct val="80000"/>
              </a:lnSpc>
            </a:pPr>
            <a:r>
              <a:rPr lang="en-CA" sz="2000" smtClean="0"/>
              <a:t>Basic use of these low noise system (44dB) which do not interfere with sleep (measured at distance 1m – 3.2 ft) is stationary mostly for family houses, cottages, small businesses, bistros, pubs or mobile homes, boats camps, etc.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CA" smtClean="0"/>
              <a:t>Parallel modular logic blocs</a:t>
            </a:r>
          </a:p>
        </p:txBody>
      </p:sp>
      <p:sp>
        <p:nvSpPr>
          <p:cNvPr id="3" name="Content Placeholder 2"/>
          <p:cNvSpPr>
            <a:spLocks noGrp="1"/>
          </p:cNvSpPr>
          <p:nvPr>
            <p:ph sz="quarter" idx="1"/>
          </p:nvPr>
        </p:nvSpPr>
        <p:spPr/>
        <p:txBody>
          <a:bodyPr rtlCol="0">
            <a:normAutofit fontScale="77500" lnSpcReduction="20000"/>
          </a:bodyPr>
          <a:lstStyle/>
          <a:p>
            <a:pPr fontAlgn="auto">
              <a:spcAft>
                <a:spcPts val="0"/>
              </a:spcAft>
              <a:buFont typeface="Arial" pitchFamily="34" charset="0"/>
              <a:buChar char="•"/>
              <a:defRPr/>
            </a:pPr>
            <a:r>
              <a:rPr lang="en-CA" dirty="0" smtClean="0">
                <a:ea typeface="+mn-ea"/>
                <a:cs typeface="+mn-cs"/>
              </a:rPr>
              <a:t>we can supply and connect these modules into parallel modular logic blocs with a virtually unlimited increase in daily capacity. </a:t>
            </a:r>
          </a:p>
          <a:p>
            <a:pPr fontAlgn="auto">
              <a:spcAft>
                <a:spcPts val="0"/>
              </a:spcAft>
              <a:buFont typeface="Arial" pitchFamily="34" charset="0"/>
              <a:buChar char="•"/>
              <a:defRPr/>
            </a:pPr>
            <a:r>
              <a:rPr lang="en-CA" dirty="0" smtClean="0">
                <a:ea typeface="+mn-ea"/>
                <a:cs typeface="+mn-cs"/>
              </a:rPr>
              <a:t>With these modules we supply advanced controls, measuring control elements in the external electrical switchboards. </a:t>
            </a:r>
          </a:p>
          <a:p>
            <a:pPr fontAlgn="auto">
              <a:spcAft>
                <a:spcPts val="0"/>
              </a:spcAft>
              <a:buFont typeface="Arial" pitchFamily="34" charset="0"/>
              <a:buChar char="•"/>
              <a:defRPr/>
            </a:pPr>
            <a:r>
              <a:rPr lang="en-CA" dirty="0" smtClean="0">
                <a:ea typeface="+mn-ea"/>
                <a:cs typeface="+mn-cs"/>
              </a:rPr>
              <a:t>It is also possible, based on individual customer needs, to build a non-modular system. </a:t>
            </a:r>
          </a:p>
          <a:p>
            <a:pPr fontAlgn="auto">
              <a:spcAft>
                <a:spcPts val="0"/>
              </a:spcAft>
              <a:buFont typeface="Arial" pitchFamily="34" charset="0"/>
              <a:buChar char="•"/>
              <a:defRPr/>
            </a:pPr>
            <a:r>
              <a:rPr lang="en-CA" dirty="0" smtClean="0">
                <a:ea typeface="+mn-ea"/>
                <a:cs typeface="+mn-cs"/>
              </a:rPr>
              <a:t>In the </a:t>
            </a:r>
            <a:r>
              <a:rPr lang="en-CA" dirty="0" err="1" smtClean="0">
                <a:ea typeface="+mn-ea"/>
                <a:cs typeface="+mn-cs"/>
              </a:rPr>
              <a:t>Profi</a:t>
            </a:r>
            <a:r>
              <a:rPr lang="en-CA" dirty="0" smtClean="0">
                <a:ea typeface="+mn-ea"/>
                <a:cs typeface="+mn-cs"/>
              </a:rPr>
              <a:t> version, the passive electronic components are replaced by PLC regulator (programmable, relay with PID regulator) – proportional integral and derivatives controller. </a:t>
            </a:r>
          </a:p>
          <a:p>
            <a:pPr fontAlgn="auto">
              <a:spcAft>
                <a:spcPts val="0"/>
              </a:spcAft>
              <a:buFont typeface="Arial" pitchFamily="34" charset="0"/>
              <a:buChar char="•"/>
              <a:defRPr/>
            </a:pPr>
            <a:r>
              <a:rPr lang="en-CA" dirty="0" smtClean="0">
                <a:ea typeface="+mn-ea"/>
                <a:cs typeface="+mn-cs"/>
              </a:rPr>
              <a:t>For an extra charge, we can supply LAN or GPS module connected to a central, international services and information management system. </a:t>
            </a:r>
          </a:p>
          <a:p>
            <a:pPr fontAlgn="auto">
              <a:spcAft>
                <a:spcPts val="0"/>
              </a:spcAft>
              <a:buFont typeface="Arial" pitchFamily="34" charset="0"/>
              <a:buChar char="•"/>
              <a:defRPr/>
            </a:pPr>
            <a:r>
              <a:rPr lang="en-CA" dirty="0" smtClean="0">
                <a:ea typeface="+mn-ea"/>
                <a:cs typeface="+mn-cs"/>
              </a:rPr>
              <a:t>By using Power Linux platform we gain for major benefits: competitive product, responsibility, source code and a great technology. Power Linux delivered more economical, a more efficient, more reliable customer-friendly solution.</a:t>
            </a:r>
            <a:endParaRPr lang="en-CA" dirty="0">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CA" smtClean="0"/>
              <a:t>Further upgrades</a:t>
            </a:r>
          </a:p>
        </p:txBody>
      </p:sp>
      <p:sp>
        <p:nvSpPr>
          <p:cNvPr id="3" name="Content Placeholder 2"/>
          <p:cNvSpPr>
            <a:spLocks noGrp="1"/>
          </p:cNvSpPr>
          <p:nvPr>
            <p:ph sz="quarter" idx="1"/>
          </p:nvPr>
        </p:nvSpPr>
        <p:spPr/>
        <p:txBody>
          <a:bodyPr rtlCol="0">
            <a:normAutofit lnSpcReduction="10000"/>
          </a:bodyPr>
          <a:lstStyle/>
          <a:p>
            <a:pPr fontAlgn="auto">
              <a:spcAft>
                <a:spcPts val="0"/>
              </a:spcAft>
              <a:buFont typeface="Arial" pitchFamily="34" charset="0"/>
              <a:buChar char="•"/>
              <a:defRPr/>
            </a:pPr>
            <a:r>
              <a:rPr lang="en-CA" dirty="0" smtClean="0">
                <a:ea typeface="+mn-ea"/>
                <a:cs typeface="+mn-cs"/>
              </a:rPr>
              <a:t>In case of the need to safe space we can enhance the basic model to twice the nominal values. </a:t>
            </a:r>
          </a:p>
          <a:p>
            <a:pPr fontAlgn="auto">
              <a:spcAft>
                <a:spcPts val="0"/>
              </a:spcAft>
              <a:buFont typeface="Arial" pitchFamily="34" charset="0"/>
              <a:buChar char="•"/>
              <a:defRPr/>
            </a:pPr>
            <a:r>
              <a:rPr lang="en-CA" dirty="0" smtClean="0">
                <a:ea typeface="+mn-ea"/>
                <a:cs typeface="+mn-cs"/>
              </a:rPr>
              <a:t>We can multiply the integrated </a:t>
            </a:r>
            <a:r>
              <a:rPr lang="en-CA" u="sng" dirty="0" smtClean="0">
                <a:ea typeface="+mn-ea"/>
                <a:cs typeface="+mn-cs"/>
              </a:rPr>
              <a:t>vacuum pump</a:t>
            </a:r>
            <a:r>
              <a:rPr lang="en-CA" dirty="0" smtClean="0">
                <a:ea typeface="+mn-ea"/>
                <a:cs typeface="+mn-cs"/>
              </a:rPr>
              <a:t>, </a:t>
            </a:r>
            <a:r>
              <a:rPr lang="en-CA" u="sng" dirty="0" smtClean="0">
                <a:ea typeface="+mn-ea"/>
                <a:cs typeface="+mn-cs"/>
              </a:rPr>
              <a:t>double up automatic valve</a:t>
            </a:r>
            <a:r>
              <a:rPr lang="en-CA" dirty="0" smtClean="0">
                <a:ea typeface="+mn-ea"/>
                <a:cs typeface="+mn-cs"/>
              </a:rPr>
              <a:t>, </a:t>
            </a:r>
            <a:r>
              <a:rPr lang="en-CA" u="sng" dirty="0" smtClean="0">
                <a:ea typeface="+mn-ea"/>
                <a:cs typeface="+mn-cs"/>
              </a:rPr>
              <a:t>increase the pre-filtration</a:t>
            </a:r>
            <a:r>
              <a:rPr lang="en-CA" dirty="0" smtClean="0">
                <a:ea typeface="+mn-ea"/>
                <a:cs typeface="+mn-cs"/>
              </a:rPr>
              <a:t>, add </a:t>
            </a:r>
            <a:r>
              <a:rPr lang="en-CA" u="sng" dirty="0" smtClean="0">
                <a:ea typeface="+mn-ea"/>
                <a:cs typeface="+mn-cs"/>
              </a:rPr>
              <a:t>up to 8 hydrophobic spiral wound modules</a:t>
            </a:r>
            <a:r>
              <a:rPr lang="en-CA" dirty="0" smtClean="0">
                <a:ea typeface="+mn-ea"/>
                <a:cs typeface="+mn-cs"/>
              </a:rPr>
              <a:t>, enhance </a:t>
            </a:r>
            <a:r>
              <a:rPr lang="en-CA" u="sng" dirty="0" smtClean="0">
                <a:ea typeface="+mn-ea"/>
                <a:cs typeface="+mn-cs"/>
              </a:rPr>
              <a:t>high pressure micro-flow pump</a:t>
            </a:r>
            <a:r>
              <a:rPr lang="en-CA" dirty="0" smtClean="0">
                <a:ea typeface="+mn-ea"/>
                <a:cs typeface="+mn-cs"/>
              </a:rPr>
              <a:t> and </a:t>
            </a:r>
            <a:r>
              <a:rPr lang="en-CA" u="sng" dirty="0" smtClean="0">
                <a:ea typeface="+mn-ea"/>
                <a:cs typeface="+mn-cs"/>
              </a:rPr>
              <a:t>add stainless steel pressure storage tank</a:t>
            </a:r>
            <a:r>
              <a:rPr lang="en-CA" dirty="0" smtClean="0">
                <a:ea typeface="+mn-ea"/>
                <a:cs typeface="+mn-cs"/>
              </a:rPr>
              <a:t> (additional cost). </a:t>
            </a:r>
          </a:p>
          <a:p>
            <a:pPr fontAlgn="auto">
              <a:spcAft>
                <a:spcPts val="0"/>
              </a:spcAft>
              <a:buFont typeface="Arial" pitchFamily="34" charset="0"/>
              <a:buChar char="•"/>
              <a:defRPr/>
            </a:pPr>
            <a:r>
              <a:rPr lang="en-CA" dirty="0" smtClean="0">
                <a:ea typeface="+mn-ea"/>
                <a:cs typeface="+mn-cs"/>
              </a:rPr>
              <a:t>For special purposes it is possible to enclose technology into sealed boxes with connecting couplings, the battery source, pre-filtration, filter machine, storage tanks and distribution equipments (extra).</a:t>
            </a:r>
            <a:endParaRPr lang="en-CA" dirty="0">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CA" smtClean="0"/>
              <a:t>AQ3 Special Features</a:t>
            </a:r>
          </a:p>
        </p:txBody>
      </p:sp>
      <p:sp>
        <p:nvSpPr>
          <p:cNvPr id="3" name="Content Placeholder 2"/>
          <p:cNvSpPr>
            <a:spLocks noGrp="1"/>
          </p:cNvSpPr>
          <p:nvPr>
            <p:ph sz="quarter" idx="1"/>
          </p:nvPr>
        </p:nvSpPr>
        <p:spPr/>
        <p:txBody>
          <a:bodyPr rtlCol="0">
            <a:normAutofit lnSpcReduction="10000"/>
          </a:bodyPr>
          <a:lstStyle/>
          <a:p>
            <a:pPr fontAlgn="auto">
              <a:spcAft>
                <a:spcPts val="0"/>
              </a:spcAft>
              <a:buFont typeface="Arial" pitchFamily="34" charset="0"/>
              <a:buChar char="•"/>
              <a:defRPr/>
            </a:pPr>
            <a:r>
              <a:rPr lang="en-CA" dirty="0" smtClean="0">
                <a:ea typeface="+mn-ea"/>
                <a:cs typeface="+mn-cs"/>
              </a:rPr>
              <a:t>The main components are manufactured according to ISO 9001. </a:t>
            </a:r>
          </a:p>
          <a:p>
            <a:pPr fontAlgn="auto">
              <a:spcAft>
                <a:spcPts val="0"/>
              </a:spcAft>
              <a:buFont typeface="Arial" pitchFamily="34" charset="0"/>
              <a:buChar char="•"/>
              <a:defRPr/>
            </a:pPr>
            <a:r>
              <a:rPr lang="en-CA" dirty="0" smtClean="0">
                <a:ea typeface="+mn-ea"/>
                <a:cs typeface="+mn-cs"/>
              </a:rPr>
              <a:t>Switchboard , wiring and electrical parts have appropriate certifications and the </a:t>
            </a:r>
          </a:p>
          <a:p>
            <a:pPr fontAlgn="auto">
              <a:spcAft>
                <a:spcPts val="0"/>
              </a:spcAft>
              <a:buFont typeface="Arial" pitchFamily="34" charset="0"/>
              <a:buChar char="•"/>
              <a:defRPr/>
            </a:pPr>
            <a:r>
              <a:rPr lang="en-CA" dirty="0" smtClean="0">
                <a:ea typeface="+mn-ea"/>
                <a:cs typeface="+mn-cs"/>
              </a:rPr>
              <a:t>splash cover IP65 complies with an international standards grounding PEN, </a:t>
            </a:r>
          </a:p>
          <a:p>
            <a:pPr fontAlgn="auto">
              <a:spcAft>
                <a:spcPts val="0"/>
              </a:spcAft>
              <a:buFont typeface="Arial" pitchFamily="34" charset="0"/>
              <a:buChar char="•"/>
              <a:defRPr/>
            </a:pPr>
            <a:r>
              <a:rPr lang="en-CA" dirty="0" smtClean="0">
                <a:ea typeface="+mn-ea"/>
                <a:cs typeface="+mn-cs"/>
              </a:rPr>
              <a:t>the scope of supply is 108-240 VAC_ 48-62Hz (from PE N to PE and N, TN – CS, TN – C/TN-S) , </a:t>
            </a:r>
          </a:p>
          <a:p>
            <a:pPr fontAlgn="auto">
              <a:spcAft>
                <a:spcPts val="0"/>
              </a:spcAft>
              <a:buFont typeface="Arial" pitchFamily="34" charset="0"/>
              <a:buChar char="•"/>
              <a:defRPr/>
            </a:pPr>
            <a:r>
              <a:rPr lang="en-CA" dirty="0" smtClean="0">
                <a:ea typeface="+mn-ea"/>
                <a:cs typeface="+mn-cs"/>
              </a:rPr>
              <a:t>or are equipped with components designed for safe voltage 12 to 24 VDC or universal - UNI POWER (with the CE, </a:t>
            </a:r>
            <a:r>
              <a:rPr lang="en-CA" dirty="0" err="1" smtClean="0">
                <a:ea typeface="+mn-ea"/>
                <a:cs typeface="+mn-cs"/>
              </a:rPr>
              <a:t>RoHS</a:t>
            </a:r>
            <a:r>
              <a:rPr lang="en-CA" dirty="0" smtClean="0">
                <a:ea typeface="+mn-ea"/>
                <a:cs typeface="+mn-cs"/>
              </a:rPr>
              <a:t>, UL, VDE, CSA, FCC, IEC,EN, DIN, TUV).</a:t>
            </a:r>
            <a:endParaRPr lang="en-CA" dirty="0">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CA" smtClean="0"/>
              <a:t>AQ3 Special Features</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Fully automated equipment and electronics are custom designed, manufactured, programmed, assembled and certified in the EU, </a:t>
            </a:r>
          </a:p>
          <a:p>
            <a:pPr fontAlgn="auto">
              <a:spcAft>
                <a:spcPts val="0"/>
              </a:spcAft>
              <a:buFont typeface="Arial" pitchFamily="34" charset="0"/>
              <a:buChar char="•"/>
              <a:defRPr/>
            </a:pPr>
            <a:r>
              <a:rPr lang="en-CA" dirty="0" smtClean="0">
                <a:ea typeface="+mn-ea"/>
                <a:cs typeface="+mn-cs"/>
              </a:rPr>
              <a:t>Made exclusively from Czech, English, and German and American parts. </a:t>
            </a:r>
          </a:p>
          <a:p>
            <a:pPr fontAlgn="auto">
              <a:spcAft>
                <a:spcPts val="0"/>
              </a:spcAft>
              <a:buFont typeface="Arial" pitchFamily="34" charset="0"/>
              <a:buChar char="•"/>
              <a:defRPr/>
            </a:pPr>
            <a:r>
              <a:rPr lang="en-CA" dirty="0" smtClean="0">
                <a:ea typeface="+mn-ea"/>
                <a:cs typeface="+mn-cs"/>
              </a:rPr>
              <a:t>The equipment is calibrated and tested for quality of all the components. </a:t>
            </a:r>
          </a:p>
          <a:p>
            <a:pPr fontAlgn="auto">
              <a:spcAft>
                <a:spcPts val="0"/>
              </a:spcAft>
              <a:buFont typeface="Arial" pitchFamily="34" charset="0"/>
              <a:buChar char="•"/>
              <a:defRPr/>
            </a:pPr>
            <a:r>
              <a:rPr lang="en-CA" dirty="0" smtClean="0">
                <a:ea typeface="+mn-ea"/>
                <a:cs typeface="+mn-cs"/>
              </a:rPr>
              <a:t>This equipment is practically the quietest in the world, in fact excels, reaching the noise level up to 44 dB, which is bellow the human whisper and thus it actively contributes to a higher standard and better quality of life.</a:t>
            </a:r>
            <a:endParaRPr lang="en-CA" dirty="0">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CA" smtClean="0"/>
              <a:t>About its Filtration system</a:t>
            </a:r>
          </a:p>
        </p:txBody>
      </p:sp>
      <p:sp>
        <p:nvSpPr>
          <p:cNvPr id="3" name="Content Placeholder 2"/>
          <p:cNvSpPr>
            <a:spLocks noGrp="1"/>
          </p:cNvSpPr>
          <p:nvPr>
            <p:ph sz="quarter" idx="1"/>
          </p:nvPr>
        </p:nvSpPr>
        <p:spPr/>
        <p:txBody>
          <a:bodyPr>
            <a:normAutofit lnSpcReduction="10000"/>
          </a:bodyPr>
          <a:lstStyle/>
          <a:p>
            <a:pPr>
              <a:lnSpc>
                <a:spcPct val="80000"/>
              </a:lnSpc>
            </a:pPr>
            <a:r>
              <a:rPr lang="en-CA" sz="2700" smtClean="0"/>
              <a:t>The filtration equipment from AQ3 is non-vibrating, non- resonating and super compact, economical, efficient and is manufactured with energy saving technology “solid state product”.</a:t>
            </a:r>
          </a:p>
          <a:p>
            <a:pPr>
              <a:lnSpc>
                <a:spcPct val="80000"/>
              </a:lnSpc>
            </a:pPr>
            <a:r>
              <a:rPr lang="en-CA" sz="2700" smtClean="0"/>
              <a:t>This equipment for purifying water from unknown sources helps significantly reduced its carbon footprint not only during manufacturing but also by super-low energy requirements. </a:t>
            </a:r>
          </a:p>
          <a:p>
            <a:pPr>
              <a:lnSpc>
                <a:spcPct val="80000"/>
              </a:lnSpc>
            </a:pPr>
            <a:r>
              <a:rPr lang="en-CA" sz="2700" smtClean="0"/>
              <a:t>This carbon footprint is virtually undetectable – 0. For these reasons it takes a part in the process of development “green technology and environment friendly products.”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CA" smtClean="0"/>
              <a:t>Thinking of Our Environment</a:t>
            </a:r>
          </a:p>
        </p:txBody>
      </p:sp>
      <p:sp>
        <p:nvSpPr>
          <p:cNvPr id="62466" name="Content Placeholder 2"/>
          <p:cNvSpPr>
            <a:spLocks noGrp="1"/>
          </p:cNvSpPr>
          <p:nvPr>
            <p:ph sz="quarter" idx="1"/>
          </p:nvPr>
        </p:nvSpPr>
        <p:spPr/>
        <p:txBody>
          <a:bodyPr/>
          <a:lstStyle/>
          <a:p>
            <a:r>
              <a:rPr lang="en-CA" smtClean="0"/>
              <a:t>Our technology of the future is already active in the fight against the global warming, air pollution and enlarging ozone hole. </a:t>
            </a:r>
          </a:p>
          <a:p>
            <a:r>
              <a:rPr lang="en-CA" smtClean="0"/>
              <a:t>Our equipment has an extremely long longevity and is fully recyclable. </a:t>
            </a:r>
          </a:p>
          <a:p>
            <a:r>
              <a:rPr lang="en-CA" smtClean="0"/>
              <a:t>We respect the system of “fair trade” which gives a chance for a dignify life to entire population on the earth.</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CA" smtClean="0"/>
              <a:t>Treats most Sickness Academy</a:t>
            </a:r>
          </a:p>
        </p:txBody>
      </p:sp>
      <p:sp>
        <p:nvSpPr>
          <p:cNvPr id="3" name="Content Placeholder 2"/>
          <p:cNvSpPr>
            <a:spLocks noGrp="1"/>
          </p:cNvSpPr>
          <p:nvPr>
            <p:ph sz="quarter" idx="1"/>
          </p:nvPr>
        </p:nvSpPr>
        <p:spPr/>
        <p:txBody>
          <a:bodyPr rtlCol="0">
            <a:normAutofit fontScale="70000" lnSpcReduction="20000"/>
          </a:bodyPr>
          <a:lstStyle/>
          <a:p>
            <a:pPr fontAlgn="auto">
              <a:spcAft>
                <a:spcPts val="0"/>
              </a:spcAft>
              <a:buFont typeface="Arial" pitchFamily="34" charset="0"/>
              <a:buChar char="•"/>
              <a:defRPr/>
            </a:pPr>
            <a:r>
              <a:rPr lang="en-CA" dirty="0" smtClean="0">
                <a:ea typeface="+mn-ea"/>
                <a:cs typeface="+mn-cs"/>
              </a:rPr>
              <a:t>Spiral wound hydrophobic modules for system of technological and potable water can handle 30% inflow and pressure with a turbo effect and has integrated protection against backpressure. </a:t>
            </a:r>
          </a:p>
          <a:p>
            <a:pPr fontAlgn="auto">
              <a:spcAft>
                <a:spcPts val="0"/>
              </a:spcAft>
              <a:buFont typeface="Arial" pitchFamily="34" charset="0"/>
              <a:buChar char="•"/>
              <a:defRPr/>
            </a:pPr>
            <a:r>
              <a:rPr lang="en-CA" dirty="0" smtClean="0">
                <a:ea typeface="+mn-ea"/>
                <a:cs typeface="+mn-cs"/>
              </a:rPr>
              <a:t>sterile semi-permeable membranes with integrated polymer </a:t>
            </a:r>
            <a:r>
              <a:rPr lang="en-CA" dirty="0" err="1" smtClean="0">
                <a:ea typeface="+mn-ea"/>
                <a:cs typeface="+mn-cs"/>
              </a:rPr>
              <a:t>hyaluronic</a:t>
            </a:r>
            <a:r>
              <a:rPr lang="en-CA" dirty="0" smtClean="0">
                <a:ea typeface="+mn-ea"/>
                <a:cs typeface="+mn-cs"/>
              </a:rPr>
              <a:t> acid, in combination with </a:t>
            </a:r>
            <a:r>
              <a:rPr lang="en-CA" dirty="0" err="1" smtClean="0">
                <a:ea typeface="+mn-ea"/>
                <a:cs typeface="+mn-cs"/>
              </a:rPr>
              <a:t>polysulphones</a:t>
            </a:r>
            <a:r>
              <a:rPr lang="en-CA" dirty="0" smtClean="0">
                <a:ea typeface="+mn-ea"/>
                <a:cs typeface="+mn-cs"/>
              </a:rPr>
              <a:t>, polyamides, ethylene, propylene, polypropylene, Teflon, </a:t>
            </a:r>
            <a:r>
              <a:rPr lang="en-CA" dirty="0" err="1" smtClean="0">
                <a:ea typeface="+mn-ea"/>
                <a:cs typeface="+mn-cs"/>
              </a:rPr>
              <a:t>styrex</a:t>
            </a:r>
            <a:r>
              <a:rPr lang="en-CA" dirty="0" smtClean="0">
                <a:ea typeface="+mn-ea"/>
                <a:cs typeface="+mn-cs"/>
              </a:rPr>
              <a:t> and </a:t>
            </a:r>
            <a:r>
              <a:rPr lang="en-CA" dirty="0" err="1" smtClean="0">
                <a:ea typeface="+mn-ea"/>
                <a:cs typeface="+mn-cs"/>
              </a:rPr>
              <a:t>elastomers</a:t>
            </a:r>
            <a:r>
              <a:rPr lang="en-CA" dirty="0" smtClean="0">
                <a:ea typeface="+mn-ea"/>
                <a:cs typeface="+mn-cs"/>
              </a:rPr>
              <a:t>, increasing elasticity and sterility, reducing resistance and laminar viscosity, leads to the destruction of a wide range of </a:t>
            </a:r>
            <a:r>
              <a:rPr lang="en-CA" dirty="0" err="1" smtClean="0">
                <a:ea typeface="+mn-ea"/>
                <a:cs typeface="+mn-cs"/>
              </a:rPr>
              <a:t>psychrophylic</a:t>
            </a:r>
            <a:r>
              <a:rPr lang="en-CA" dirty="0" smtClean="0">
                <a:ea typeface="+mn-ea"/>
                <a:cs typeface="+mn-cs"/>
              </a:rPr>
              <a:t>, </a:t>
            </a:r>
            <a:r>
              <a:rPr lang="en-CA" dirty="0" err="1" smtClean="0">
                <a:ea typeface="+mn-ea"/>
                <a:cs typeface="+mn-cs"/>
              </a:rPr>
              <a:t>mesophilic</a:t>
            </a:r>
            <a:r>
              <a:rPr lang="en-CA" dirty="0" smtClean="0">
                <a:ea typeface="+mn-ea"/>
                <a:cs typeface="+mn-cs"/>
              </a:rPr>
              <a:t>, pathogenic (disease- causing) or </a:t>
            </a:r>
            <a:r>
              <a:rPr lang="en-CA" dirty="0" err="1" smtClean="0">
                <a:ea typeface="+mn-ea"/>
                <a:cs typeface="+mn-cs"/>
              </a:rPr>
              <a:t>coliform</a:t>
            </a:r>
            <a:r>
              <a:rPr lang="en-CA" dirty="0" smtClean="0">
                <a:ea typeface="+mn-ea"/>
                <a:cs typeface="+mn-cs"/>
              </a:rPr>
              <a:t> bacteria causing diseases such as typhoid, cholera, </a:t>
            </a:r>
            <a:r>
              <a:rPr lang="en-CA" dirty="0" err="1" smtClean="0">
                <a:ea typeface="+mn-ea"/>
                <a:cs typeface="+mn-cs"/>
              </a:rPr>
              <a:t>salmonellosis</a:t>
            </a:r>
            <a:r>
              <a:rPr lang="en-CA" dirty="0" smtClean="0">
                <a:ea typeface="+mn-ea"/>
                <a:cs typeface="+mn-cs"/>
              </a:rPr>
              <a:t>, hepatitis, infectious diarrhea – i.e. Typhoid-paratyphoid, </a:t>
            </a:r>
            <a:r>
              <a:rPr lang="en-CA" dirty="0" err="1" smtClean="0">
                <a:ea typeface="+mn-ea"/>
                <a:cs typeface="+mn-cs"/>
              </a:rPr>
              <a:t>Vibrio</a:t>
            </a:r>
            <a:r>
              <a:rPr lang="en-CA" dirty="0" smtClean="0">
                <a:ea typeface="+mn-ea"/>
                <a:cs typeface="+mn-cs"/>
              </a:rPr>
              <a:t> </a:t>
            </a:r>
            <a:r>
              <a:rPr lang="en-CA" dirty="0" err="1" smtClean="0">
                <a:ea typeface="+mn-ea"/>
                <a:cs typeface="+mn-cs"/>
              </a:rPr>
              <a:t>cholerae</a:t>
            </a:r>
            <a:r>
              <a:rPr lang="en-CA" dirty="0" smtClean="0">
                <a:ea typeface="+mn-ea"/>
                <a:cs typeface="+mn-cs"/>
              </a:rPr>
              <a:t> </a:t>
            </a:r>
            <a:r>
              <a:rPr lang="en-CA" dirty="0" err="1" smtClean="0">
                <a:ea typeface="+mn-ea"/>
                <a:cs typeface="+mn-cs"/>
              </a:rPr>
              <a:t>asiaticae</a:t>
            </a:r>
            <a:r>
              <a:rPr lang="en-CA" dirty="0" smtClean="0">
                <a:ea typeface="+mn-ea"/>
                <a:cs typeface="+mn-cs"/>
              </a:rPr>
              <a:t>, </a:t>
            </a:r>
            <a:r>
              <a:rPr lang="en-CA" dirty="0" err="1" smtClean="0">
                <a:ea typeface="+mn-ea"/>
                <a:cs typeface="+mn-cs"/>
              </a:rPr>
              <a:t>Legionella</a:t>
            </a:r>
            <a:r>
              <a:rPr lang="en-CA" dirty="0" smtClean="0">
                <a:ea typeface="+mn-ea"/>
                <a:cs typeface="+mn-cs"/>
              </a:rPr>
              <a:t> </a:t>
            </a:r>
            <a:r>
              <a:rPr lang="en-CA" dirty="0" err="1" smtClean="0">
                <a:ea typeface="+mn-ea"/>
                <a:cs typeface="+mn-cs"/>
              </a:rPr>
              <a:t>pneumophila</a:t>
            </a:r>
            <a:r>
              <a:rPr lang="en-CA" dirty="0" smtClean="0">
                <a:ea typeface="+mn-ea"/>
                <a:cs typeface="+mn-cs"/>
              </a:rPr>
              <a:t>, </a:t>
            </a:r>
            <a:r>
              <a:rPr lang="en-CA" dirty="0" err="1" smtClean="0">
                <a:ea typeface="+mn-ea"/>
                <a:cs typeface="+mn-cs"/>
              </a:rPr>
              <a:t>Lamblia</a:t>
            </a:r>
            <a:r>
              <a:rPr lang="en-CA" dirty="0" smtClean="0">
                <a:ea typeface="+mn-ea"/>
                <a:cs typeface="+mn-cs"/>
              </a:rPr>
              <a:t> </a:t>
            </a:r>
            <a:r>
              <a:rPr lang="en-CA" dirty="0" err="1" smtClean="0">
                <a:ea typeface="+mn-ea"/>
                <a:cs typeface="+mn-cs"/>
              </a:rPr>
              <a:t>intestinalis</a:t>
            </a:r>
            <a:r>
              <a:rPr lang="en-CA" dirty="0" smtClean="0">
                <a:ea typeface="+mn-ea"/>
                <a:cs typeface="+mn-cs"/>
              </a:rPr>
              <a:t>, Cryptosporidium </a:t>
            </a:r>
            <a:r>
              <a:rPr lang="en-CA" dirty="0" err="1" smtClean="0">
                <a:ea typeface="+mn-ea"/>
                <a:cs typeface="+mn-cs"/>
              </a:rPr>
              <a:t>parvum</a:t>
            </a:r>
            <a:r>
              <a:rPr lang="en-CA" dirty="0" smtClean="0">
                <a:ea typeface="+mn-ea"/>
                <a:cs typeface="+mn-cs"/>
              </a:rPr>
              <a:t>, Escherichia coli, </a:t>
            </a:r>
            <a:r>
              <a:rPr lang="en-CA" dirty="0" err="1" smtClean="0">
                <a:ea typeface="+mn-ea"/>
                <a:cs typeface="+mn-cs"/>
              </a:rPr>
              <a:t>Citrobacter</a:t>
            </a:r>
            <a:r>
              <a:rPr lang="en-CA" dirty="0" smtClean="0">
                <a:ea typeface="+mn-ea"/>
                <a:cs typeface="+mn-cs"/>
              </a:rPr>
              <a:t>, </a:t>
            </a:r>
            <a:r>
              <a:rPr lang="en-CA" dirty="0" err="1" smtClean="0">
                <a:ea typeface="+mn-ea"/>
                <a:cs typeface="+mn-cs"/>
              </a:rPr>
              <a:t>Enterobacter</a:t>
            </a:r>
            <a:r>
              <a:rPr lang="en-CA" dirty="0" smtClean="0">
                <a:ea typeface="+mn-ea"/>
                <a:cs typeface="+mn-cs"/>
              </a:rPr>
              <a:t>, </a:t>
            </a:r>
            <a:r>
              <a:rPr lang="en-CA" dirty="0" err="1" smtClean="0">
                <a:ea typeface="+mn-ea"/>
                <a:cs typeface="+mn-cs"/>
              </a:rPr>
              <a:t>Klebsiella</a:t>
            </a:r>
            <a:r>
              <a:rPr lang="en-CA" dirty="0" smtClean="0">
                <a:ea typeface="+mn-ea"/>
                <a:cs typeface="+mn-cs"/>
              </a:rPr>
              <a:t>, Salmonella enteritis, Salmonella </a:t>
            </a:r>
            <a:r>
              <a:rPr lang="en-CA" dirty="0" err="1" smtClean="0">
                <a:ea typeface="+mn-ea"/>
                <a:cs typeface="+mn-cs"/>
              </a:rPr>
              <a:t>typhi</a:t>
            </a:r>
            <a:r>
              <a:rPr lang="en-CA" dirty="0" smtClean="0">
                <a:ea typeface="+mn-ea"/>
                <a:cs typeface="+mn-cs"/>
              </a:rPr>
              <a:t>, </a:t>
            </a:r>
            <a:r>
              <a:rPr lang="en-CA" dirty="0" err="1" smtClean="0">
                <a:ea typeface="+mn-ea"/>
                <a:cs typeface="+mn-cs"/>
              </a:rPr>
              <a:t>Enterococcus</a:t>
            </a:r>
            <a:r>
              <a:rPr lang="en-CA" dirty="0" smtClean="0">
                <a:ea typeface="+mn-ea"/>
                <a:cs typeface="+mn-cs"/>
              </a:rPr>
              <a:t> </a:t>
            </a:r>
            <a:r>
              <a:rPr lang="en-CA" dirty="0" err="1" smtClean="0">
                <a:ea typeface="+mn-ea"/>
                <a:cs typeface="+mn-cs"/>
              </a:rPr>
              <a:t>faecalis</a:t>
            </a:r>
            <a:r>
              <a:rPr lang="en-CA" dirty="0" smtClean="0">
                <a:ea typeface="+mn-ea"/>
                <a:cs typeface="+mn-cs"/>
              </a:rPr>
              <a:t>, </a:t>
            </a:r>
            <a:r>
              <a:rPr lang="en-CA" dirty="0" err="1" smtClean="0">
                <a:ea typeface="+mn-ea"/>
                <a:cs typeface="+mn-cs"/>
              </a:rPr>
              <a:t>faecium</a:t>
            </a:r>
            <a:r>
              <a:rPr lang="en-CA" dirty="0" smtClean="0">
                <a:ea typeface="+mn-ea"/>
                <a:cs typeface="+mn-cs"/>
              </a:rPr>
              <a:t> </a:t>
            </a:r>
            <a:r>
              <a:rPr lang="en-CA" dirty="0" err="1" smtClean="0">
                <a:ea typeface="+mn-ea"/>
                <a:cs typeface="+mn-cs"/>
              </a:rPr>
              <a:t>avium</a:t>
            </a:r>
            <a:r>
              <a:rPr lang="en-CA" dirty="0" smtClean="0">
                <a:ea typeface="+mn-ea"/>
                <a:cs typeface="+mn-cs"/>
              </a:rPr>
              <a:t>, Clostridium </a:t>
            </a:r>
            <a:r>
              <a:rPr lang="en-CA" dirty="0" err="1" smtClean="0">
                <a:ea typeface="+mn-ea"/>
                <a:cs typeface="+mn-cs"/>
              </a:rPr>
              <a:t>perfringens</a:t>
            </a:r>
            <a:r>
              <a:rPr lang="en-CA" dirty="0" smtClean="0">
                <a:ea typeface="+mn-ea"/>
                <a:cs typeface="+mn-cs"/>
              </a:rPr>
              <a:t> , Pseudomonas </a:t>
            </a:r>
            <a:r>
              <a:rPr lang="en-CA" dirty="0" err="1" smtClean="0">
                <a:ea typeface="+mn-ea"/>
                <a:cs typeface="+mn-cs"/>
              </a:rPr>
              <a:t>aeruginosa</a:t>
            </a:r>
            <a:r>
              <a:rPr lang="en-CA" dirty="0" smtClean="0">
                <a:ea typeface="+mn-ea"/>
                <a:cs typeface="+mn-cs"/>
              </a:rPr>
              <a:t>. </a:t>
            </a:r>
          </a:p>
          <a:p>
            <a:pPr fontAlgn="auto">
              <a:spcAft>
                <a:spcPts val="0"/>
              </a:spcAft>
              <a:buFont typeface="Arial" pitchFamily="34" charset="0"/>
              <a:buChar char="•"/>
              <a:defRPr/>
            </a:pPr>
            <a:r>
              <a:rPr lang="en-CA" dirty="0" smtClean="0">
                <a:ea typeface="+mn-ea"/>
                <a:cs typeface="+mn-cs"/>
              </a:rPr>
              <a:t>It accordingly suppresses the growth of the algae </a:t>
            </a:r>
            <a:r>
              <a:rPr lang="en-CA" dirty="0" err="1" smtClean="0">
                <a:ea typeface="+mn-ea"/>
                <a:cs typeface="+mn-cs"/>
              </a:rPr>
              <a:t>Scenedesmus</a:t>
            </a:r>
            <a:r>
              <a:rPr lang="en-CA" dirty="0" smtClean="0">
                <a:ea typeface="+mn-ea"/>
                <a:cs typeface="+mn-cs"/>
              </a:rPr>
              <a:t> </a:t>
            </a:r>
            <a:r>
              <a:rPr lang="en-CA" dirty="0" err="1" smtClean="0">
                <a:ea typeface="+mn-ea"/>
                <a:cs typeface="+mn-cs"/>
              </a:rPr>
              <a:t>subscipitatus</a:t>
            </a:r>
            <a:r>
              <a:rPr lang="en-CA" dirty="0" smtClean="0">
                <a:ea typeface="+mn-ea"/>
                <a:cs typeface="+mn-cs"/>
              </a:rPr>
              <a:t> type and </a:t>
            </a:r>
            <a:r>
              <a:rPr lang="en-CA" dirty="0" err="1" smtClean="0">
                <a:ea typeface="+mn-ea"/>
                <a:cs typeface="+mn-cs"/>
              </a:rPr>
              <a:t>Selenastrum</a:t>
            </a:r>
            <a:r>
              <a:rPr lang="en-CA" dirty="0" smtClean="0">
                <a:ea typeface="+mn-ea"/>
                <a:cs typeface="+mn-cs"/>
              </a:rPr>
              <a:t> </a:t>
            </a:r>
            <a:r>
              <a:rPr lang="en-CA" dirty="0" err="1" smtClean="0">
                <a:ea typeface="+mn-ea"/>
                <a:cs typeface="+mn-cs"/>
              </a:rPr>
              <a:t>capricorrmutum</a:t>
            </a:r>
            <a:r>
              <a:rPr lang="en-CA" dirty="0" smtClean="0">
                <a:ea typeface="+mn-ea"/>
                <a:cs typeface="+mn-cs"/>
              </a:rPr>
              <a:t>, etc., and their separation into waste.</a:t>
            </a:r>
            <a:endParaRPr lang="en-CA" dirty="0">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CA" smtClean="0"/>
              <a:t>Treats most Sickness Academy</a:t>
            </a:r>
          </a:p>
        </p:txBody>
      </p:sp>
      <p:sp>
        <p:nvSpPr>
          <p:cNvPr id="3" name="Content Placeholder 2"/>
          <p:cNvSpPr>
            <a:spLocks noGrp="1"/>
          </p:cNvSpPr>
          <p:nvPr>
            <p:ph sz="quarter" idx="1"/>
          </p:nvPr>
        </p:nvSpPr>
        <p:spPr/>
        <p:txBody>
          <a:bodyPr rtlCol="0">
            <a:normAutofit fontScale="92500" lnSpcReduction="20000"/>
          </a:bodyPr>
          <a:lstStyle/>
          <a:p>
            <a:pPr fontAlgn="auto">
              <a:spcAft>
                <a:spcPts val="0"/>
              </a:spcAft>
              <a:buFont typeface="Arial" pitchFamily="34" charset="0"/>
              <a:buChar char="•"/>
              <a:defRPr/>
            </a:pPr>
            <a:r>
              <a:rPr lang="en-CA" dirty="0" smtClean="0">
                <a:ea typeface="+mn-ea"/>
                <a:cs typeface="+mn-cs"/>
              </a:rPr>
              <a:t>It eliminates virtually all inorganic toxic substances, chemical and gaseous pollution, biological, biochemical and organic contamination such as THMs (chloroform), DBCP, </a:t>
            </a:r>
            <a:r>
              <a:rPr lang="en-CA" dirty="0" err="1" smtClean="0">
                <a:ea typeface="+mn-ea"/>
                <a:cs typeface="+mn-cs"/>
              </a:rPr>
              <a:t>lindane</a:t>
            </a:r>
            <a:r>
              <a:rPr lang="en-CA" dirty="0" smtClean="0">
                <a:ea typeface="+mn-ea"/>
                <a:cs typeface="+mn-cs"/>
              </a:rPr>
              <a:t>, TCEs (trichloroethylene), PCEs (</a:t>
            </a:r>
            <a:r>
              <a:rPr lang="en-CA" dirty="0" err="1" smtClean="0">
                <a:ea typeface="+mn-ea"/>
                <a:cs typeface="+mn-cs"/>
              </a:rPr>
              <a:t>tetrachlorethylene</a:t>
            </a:r>
            <a:r>
              <a:rPr lang="en-CA" dirty="0" smtClean="0">
                <a:ea typeface="+mn-ea"/>
                <a:cs typeface="+mn-cs"/>
              </a:rPr>
              <a:t>), carbon tetrachloride. </a:t>
            </a:r>
          </a:p>
          <a:p>
            <a:pPr fontAlgn="auto">
              <a:spcAft>
                <a:spcPts val="0"/>
              </a:spcAft>
              <a:buFont typeface="Arial" pitchFamily="34" charset="0"/>
              <a:buChar char="•"/>
              <a:defRPr/>
            </a:pPr>
            <a:r>
              <a:rPr lang="en-CA" dirty="0" smtClean="0">
                <a:ea typeface="+mn-ea"/>
                <a:cs typeface="+mn-cs"/>
              </a:rPr>
              <a:t>It is focused on the separation of toxic dioxins, carcinogenic herbicides, pesticides, DDT, PCBs, Agent Blue (acid </a:t>
            </a:r>
            <a:r>
              <a:rPr lang="en-CA" dirty="0" err="1" smtClean="0">
                <a:ea typeface="+mn-ea"/>
                <a:cs typeface="+mn-cs"/>
              </a:rPr>
              <a:t>dimethyl</a:t>
            </a:r>
            <a:r>
              <a:rPr lang="en-CA" dirty="0" smtClean="0">
                <a:ea typeface="+mn-ea"/>
                <a:cs typeface="+mn-cs"/>
              </a:rPr>
              <a:t> </a:t>
            </a:r>
            <a:r>
              <a:rPr lang="en-CA" dirty="0" err="1" smtClean="0">
                <a:ea typeface="+mn-ea"/>
                <a:cs typeface="+mn-cs"/>
              </a:rPr>
              <a:t>Arshinov</a:t>
            </a:r>
            <a:r>
              <a:rPr lang="en-CA" dirty="0" smtClean="0">
                <a:ea typeface="+mn-ea"/>
                <a:cs typeface="+mn-cs"/>
              </a:rPr>
              <a:t>), </a:t>
            </a:r>
            <a:r>
              <a:rPr lang="en-CA" dirty="0" err="1" smtClean="0">
                <a:ea typeface="+mn-ea"/>
                <a:cs typeface="+mn-cs"/>
              </a:rPr>
              <a:t>antrax</a:t>
            </a:r>
            <a:r>
              <a:rPr lang="en-CA" dirty="0" smtClean="0">
                <a:ea typeface="+mn-ea"/>
                <a:cs typeface="+mn-cs"/>
              </a:rPr>
              <a:t> isolates carcinogenic </a:t>
            </a:r>
            <a:r>
              <a:rPr lang="en-CA" dirty="0" err="1" smtClean="0">
                <a:ea typeface="+mn-ea"/>
                <a:cs typeface="+mn-cs"/>
              </a:rPr>
              <a:t>afloxin</a:t>
            </a:r>
            <a:r>
              <a:rPr lang="en-CA" dirty="0" smtClean="0">
                <a:ea typeface="+mn-ea"/>
                <a:cs typeface="+mn-cs"/>
              </a:rPr>
              <a:t>. </a:t>
            </a:r>
          </a:p>
          <a:p>
            <a:pPr fontAlgn="auto">
              <a:spcAft>
                <a:spcPts val="0"/>
              </a:spcAft>
              <a:buFont typeface="Arial" pitchFamily="34" charset="0"/>
              <a:buChar char="•"/>
              <a:defRPr/>
            </a:pPr>
            <a:r>
              <a:rPr lang="en-CA" dirty="0" smtClean="0">
                <a:ea typeface="+mn-ea"/>
                <a:cs typeface="+mn-cs"/>
              </a:rPr>
              <a:t>These are among the </a:t>
            </a:r>
            <a:r>
              <a:rPr lang="en-CA" dirty="0" err="1" smtClean="0">
                <a:ea typeface="+mn-ea"/>
                <a:cs typeface="+mn-cs"/>
              </a:rPr>
              <a:t>mycotoxins</a:t>
            </a:r>
            <a:r>
              <a:rPr lang="en-CA" dirty="0" smtClean="0">
                <a:ea typeface="+mn-ea"/>
                <a:cs typeface="+mn-cs"/>
              </a:rPr>
              <a:t>, which are secondary products of various strains of fungi. They are one of the most toxic natural substances in humans, among the other things can cause genetic changes that affect the immune system and promote the development of cancer and many other diseases.</a:t>
            </a:r>
            <a:endParaRPr lang="en-CA" dirty="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1560" y="908720"/>
            <a:ext cx="7467600" cy="1143000"/>
          </a:xfrm>
        </p:spPr>
        <p:txBody>
          <a:bodyPr>
            <a:normAutofit fontScale="90000"/>
          </a:bodyPr>
          <a:lstStyle/>
          <a:p>
            <a:r>
              <a:rPr lang="en-CA" sz="3200" dirty="0" smtClean="0"/>
              <a:t>2. THASMS: Hybrid Technology Asymmetric of Selective Membranes Separation.</a:t>
            </a:r>
          </a:p>
        </p:txBody>
      </p:sp>
      <p:sp>
        <p:nvSpPr>
          <p:cNvPr id="18434" name="Content Placeholder 2"/>
          <p:cNvSpPr>
            <a:spLocks noGrp="1"/>
          </p:cNvSpPr>
          <p:nvPr>
            <p:ph sz="quarter" idx="1"/>
          </p:nvPr>
        </p:nvSpPr>
        <p:spPr>
          <a:xfrm>
            <a:off x="539552" y="2420888"/>
            <a:ext cx="6552728" cy="3937648"/>
          </a:xfrm>
        </p:spPr>
        <p:txBody>
          <a:bodyPr/>
          <a:lstStyle/>
          <a:p>
            <a:pPr>
              <a:buNone/>
            </a:pPr>
            <a:r>
              <a:rPr lang="en-CA" dirty="0" smtClean="0"/>
              <a:t>   Description </a:t>
            </a:r>
            <a:r>
              <a:rPr lang="en-CA" dirty="0" smtClean="0"/>
              <a:t>of THASMS Asymmetric hybrid technology of selective membrane separation AQ3 reduces overall production costs while increasing product quality output – permeate. Experience with AQ3 modules in the field of membrane separation, date back almost to the beginnings of the commercial birth of this technology.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smtClean="0"/>
              <a:t> AQ3 System Versatility</a:t>
            </a:r>
            <a:br>
              <a:rPr lang="en-CA" sz="4000" smtClean="0"/>
            </a:br>
            <a:r>
              <a:rPr lang="en-CA" sz="4000" smtClean="0"/>
              <a:t>Zeolith </a:t>
            </a:r>
          </a:p>
        </p:txBody>
      </p:sp>
      <p:sp>
        <p:nvSpPr>
          <p:cNvPr id="3" name="Content Placeholder 2"/>
          <p:cNvSpPr>
            <a:spLocks noGrp="1"/>
          </p:cNvSpPr>
          <p:nvPr>
            <p:ph sz="quarter" idx="1"/>
          </p:nvPr>
        </p:nvSpPr>
        <p:spPr/>
        <p:txBody>
          <a:bodyPr rtlCol="0">
            <a:normAutofit fontScale="62500" lnSpcReduction="20000"/>
          </a:bodyPr>
          <a:lstStyle/>
          <a:p>
            <a:pPr fontAlgn="auto">
              <a:spcAft>
                <a:spcPts val="0"/>
              </a:spcAft>
              <a:buFont typeface="Arial" pitchFamily="34" charset="0"/>
              <a:buChar char="•"/>
              <a:defRPr/>
            </a:pPr>
            <a:r>
              <a:rPr lang="en-CA" dirty="0" smtClean="0">
                <a:ea typeface="+mn-ea"/>
                <a:cs typeface="+mn-cs"/>
              </a:rPr>
              <a:t>In the event of deployment of this filtering device for urban or man-chlorinated or putrid water we integrate into the input system (contaminated) replaceable cartridge type KDF- 55/coconut/carbon/</a:t>
            </a:r>
            <a:r>
              <a:rPr lang="en-CA" dirty="0" err="1" smtClean="0">
                <a:ea typeface="+mn-ea"/>
                <a:cs typeface="+mn-cs"/>
              </a:rPr>
              <a:t>Zeolith</a:t>
            </a:r>
            <a:r>
              <a:rPr lang="en-CA" dirty="0" smtClean="0">
                <a:ea typeface="+mn-ea"/>
                <a:cs typeface="+mn-cs"/>
              </a:rPr>
              <a:t>, to reduce hydrogen sulfide, chlorine, lead, arsenic, cadmium, iron, pesticides, heavy metal, mercury, water hardness. </a:t>
            </a:r>
          </a:p>
          <a:p>
            <a:pPr fontAlgn="auto">
              <a:spcAft>
                <a:spcPts val="0"/>
              </a:spcAft>
              <a:buFont typeface="Arial" pitchFamily="34" charset="0"/>
              <a:buChar char="•"/>
              <a:defRPr/>
            </a:pPr>
            <a:r>
              <a:rPr lang="en-CA" dirty="0" smtClean="0">
                <a:ea typeface="+mn-ea"/>
                <a:cs typeface="+mn-cs"/>
              </a:rPr>
              <a:t>Interchangeable calcium and magnesium ions are bound to the sodium ions. </a:t>
            </a:r>
            <a:r>
              <a:rPr lang="en-CA" dirty="0" err="1" smtClean="0">
                <a:ea typeface="+mn-ea"/>
                <a:cs typeface="+mn-cs"/>
              </a:rPr>
              <a:t>Zeolith</a:t>
            </a:r>
            <a:r>
              <a:rPr lang="en-CA" dirty="0" smtClean="0">
                <a:ea typeface="+mn-ea"/>
                <a:cs typeface="+mn-cs"/>
              </a:rPr>
              <a:t> assists to detoxification of fresh water and guaranties creation of pure and biologically safe water and assures the creation and preservation of water’s biological balance. </a:t>
            </a:r>
            <a:r>
              <a:rPr lang="en-CA" dirty="0" err="1" smtClean="0">
                <a:ea typeface="+mn-ea"/>
                <a:cs typeface="+mn-cs"/>
              </a:rPr>
              <a:t>Zeolith</a:t>
            </a:r>
            <a:r>
              <a:rPr lang="en-CA" dirty="0" smtClean="0">
                <a:ea typeface="+mn-ea"/>
                <a:cs typeface="+mn-cs"/>
              </a:rPr>
              <a:t> is a natural mineral with a high ion to inventers exchange ability, binding toxic ammonia, phosphates, and toxic substances and is also active absorber, i.e. electro-statically attracted due to the hollow areas, poisonous substances and products of decay processes. </a:t>
            </a:r>
          </a:p>
          <a:p>
            <a:pPr fontAlgn="auto">
              <a:spcAft>
                <a:spcPts val="0"/>
              </a:spcAft>
              <a:buFont typeface="Arial" pitchFamily="34" charset="0"/>
              <a:buChar char="•"/>
              <a:defRPr/>
            </a:pPr>
            <a:r>
              <a:rPr lang="en-CA" dirty="0" smtClean="0">
                <a:ea typeface="+mn-ea"/>
                <a:cs typeface="+mn-cs"/>
              </a:rPr>
              <a:t>Due to its high catalytic activity, it accelerates natural degradation of contaminants. It extracts important nutrients for algae formation from water. The water takes away important nutrients for algae formation. </a:t>
            </a:r>
          </a:p>
          <a:p>
            <a:pPr fontAlgn="auto">
              <a:spcAft>
                <a:spcPts val="0"/>
              </a:spcAft>
              <a:buFont typeface="Arial" pitchFamily="34" charset="0"/>
              <a:buChar char="•"/>
              <a:defRPr/>
            </a:pPr>
            <a:r>
              <a:rPr lang="en-CA" dirty="0" err="1" smtClean="0">
                <a:ea typeface="+mn-ea"/>
                <a:cs typeface="+mn-cs"/>
              </a:rPr>
              <a:t>Zeolith</a:t>
            </a:r>
            <a:r>
              <a:rPr lang="en-CA" dirty="0" smtClean="0">
                <a:ea typeface="+mn-ea"/>
                <a:cs typeface="+mn-cs"/>
              </a:rPr>
              <a:t> is a high quality bio-catalyst, respectively filter media or molecular sieve for biological and mechanical filtration in both freshwater and marine tanks and in ponds, pools and brackish waters. </a:t>
            </a:r>
          </a:p>
          <a:p>
            <a:pPr fontAlgn="auto">
              <a:spcAft>
                <a:spcPts val="0"/>
              </a:spcAft>
              <a:buFont typeface="Arial" pitchFamily="34" charset="0"/>
              <a:buChar char="•"/>
              <a:defRPr/>
            </a:pPr>
            <a:r>
              <a:rPr lang="en-CA" dirty="0" err="1" smtClean="0">
                <a:ea typeface="+mn-ea"/>
                <a:cs typeface="+mn-cs"/>
              </a:rPr>
              <a:t>Zeolith</a:t>
            </a:r>
            <a:r>
              <a:rPr lang="en-CA" dirty="0" smtClean="0">
                <a:ea typeface="+mn-ea"/>
                <a:cs typeface="+mn-cs"/>
              </a:rPr>
              <a:t> is a hard natural stone with many pores, cavities and channels. It is the material of volcanic origin and its molecular structure is very regular. </a:t>
            </a:r>
            <a:endParaRPr lang="en-CA" dirty="0">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smtClean="0"/>
              <a:t>AQ3 System Versatility</a:t>
            </a:r>
            <a:br>
              <a:rPr lang="en-CA" sz="4000" smtClean="0"/>
            </a:br>
            <a:r>
              <a:rPr lang="en-CA" sz="4000" smtClean="0"/>
              <a:t>Zeolith</a:t>
            </a:r>
          </a:p>
        </p:txBody>
      </p:sp>
      <p:sp>
        <p:nvSpPr>
          <p:cNvPr id="3" name="Content Placeholder 2"/>
          <p:cNvSpPr>
            <a:spLocks noGrp="1"/>
          </p:cNvSpPr>
          <p:nvPr>
            <p:ph sz="quarter" idx="1"/>
          </p:nvPr>
        </p:nvSpPr>
        <p:spPr/>
        <p:txBody>
          <a:bodyPr rtlCol="0">
            <a:normAutofit fontScale="70000" lnSpcReduction="20000"/>
          </a:bodyPr>
          <a:lstStyle/>
          <a:p>
            <a:pPr fontAlgn="auto">
              <a:spcAft>
                <a:spcPts val="0"/>
              </a:spcAft>
              <a:buFont typeface="Arial" pitchFamily="34" charset="0"/>
              <a:buChar char="•"/>
              <a:defRPr/>
            </a:pPr>
            <a:r>
              <a:rPr lang="en-CA" dirty="0" smtClean="0">
                <a:ea typeface="+mn-ea"/>
                <a:cs typeface="+mn-cs"/>
              </a:rPr>
              <a:t>It captures solid, liquid and gaseous substances in its tubules, . </a:t>
            </a:r>
          </a:p>
          <a:p>
            <a:pPr fontAlgn="auto">
              <a:spcAft>
                <a:spcPts val="0"/>
              </a:spcAft>
              <a:buFont typeface="Arial" pitchFamily="34" charset="0"/>
              <a:buChar char="•"/>
              <a:defRPr/>
            </a:pPr>
            <a:r>
              <a:rPr lang="en-CA" dirty="0" smtClean="0">
                <a:ea typeface="+mn-ea"/>
                <a:cs typeface="+mn-cs"/>
              </a:rPr>
              <a:t>huge porosity, it absorbs ions and molecules of different sizes and neutralizes ammonia, nitrates and nitrites. </a:t>
            </a:r>
          </a:p>
          <a:p>
            <a:pPr fontAlgn="auto">
              <a:spcAft>
                <a:spcPts val="0"/>
              </a:spcAft>
              <a:buFont typeface="Arial" pitchFamily="34" charset="0"/>
              <a:buChar char="•"/>
              <a:defRPr/>
            </a:pPr>
            <a:r>
              <a:rPr lang="en-CA" dirty="0" err="1" smtClean="0">
                <a:ea typeface="+mn-ea"/>
                <a:cs typeface="+mn-cs"/>
              </a:rPr>
              <a:t>Zeolith</a:t>
            </a:r>
            <a:r>
              <a:rPr lang="en-CA" dirty="0" smtClean="0">
                <a:ea typeface="+mn-ea"/>
                <a:cs typeface="+mn-cs"/>
              </a:rPr>
              <a:t> is a breakthrough supplement that works at the cellular level, capturing heavy metals and toxins and safely removes them from the body. </a:t>
            </a:r>
          </a:p>
          <a:p>
            <a:pPr fontAlgn="auto">
              <a:spcAft>
                <a:spcPts val="0"/>
              </a:spcAft>
              <a:buFont typeface="Arial" pitchFamily="34" charset="0"/>
              <a:buChar char="•"/>
              <a:defRPr/>
            </a:pPr>
            <a:r>
              <a:rPr lang="en-CA" dirty="0" smtClean="0">
                <a:ea typeface="+mn-ea"/>
                <a:cs typeface="+mn-cs"/>
              </a:rPr>
              <a:t>They can be flushed out from the body within 6-8 hours. </a:t>
            </a:r>
          </a:p>
          <a:p>
            <a:pPr fontAlgn="auto">
              <a:spcAft>
                <a:spcPts val="0"/>
              </a:spcAft>
              <a:buFont typeface="Arial" pitchFamily="34" charset="0"/>
              <a:buChar char="•"/>
              <a:defRPr/>
            </a:pPr>
            <a:r>
              <a:rPr lang="en-CA" dirty="0" smtClean="0">
                <a:ea typeface="+mn-ea"/>
                <a:cs typeface="+mn-cs"/>
              </a:rPr>
              <a:t>very effective in removing radiation. It is clinically proven that by running contaminated water through </a:t>
            </a:r>
            <a:r>
              <a:rPr lang="en-CA" dirty="0" err="1" smtClean="0">
                <a:ea typeface="+mn-ea"/>
                <a:cs typeface="+mn-cs"/>
              </a:rPr>
              <a:t>Zeolith</a:t>
            </a:r>
            <a:r>
              <a:rPr lang="en-CA" dirty="0" smtClean="0">
                <a:ea typeface="+mn-ea"/>
                <a:cs typeface="+mn-cs"/>
              </a:rPr>
              <a:t>, radio-active isotope decreases by 30%. </a:t>
            </a:r>
          </a:p>
          <a:p>
            <a:pPr fontAlgn="auto">
              <a:spcAft>
                <a:spcPts val="0"/>
              </a:spcAft>
              <a:buFont typeface="Arial" pitchFamily="34" charset="0"/>
              <a:buChar char="•"/>
              <a:defRPr/>
            </a:pPr>
            <a:r>
              <a:rPr lang="en-CA" dirty="0" smtClean="0">
                <a:ea typeface="+mn-ea"/>
                <a:cs typeface="+mn-cs"/>
              </a:rPr>
              <a:t>By repeatedly re-flushing these isotopes, it decreases again. The residual amount is taken care of by a hydrophobic spiral module. </a:t>
            </a:r>
          </a:p>
          <a:p>
            <a:pPr fontAlgn="auto">
              <a:spcAft>
                <a:spcPts val="0"/>
              </a:spcAft>
              <a:buFont typeface="Arial" pitchFamily="34" charset="0"/>
              <a:buChar char="•"/>
              <a:defRPr/>
            </a:pPr>
            <a:r>
              <a:rPr lang="en-CA" dirty="0" err="1" smtClean="0">
                <a:ea typeface="+mn-ea"/>
                <a:cs typeface="+mn-cs"/>
              </a:rPr>
              <a:t>Zeolith</a:t>
            </a:r>
            <a:r>
              <a:rPr lang="en-CA" dirty="0" smtClean="0">
                <a:ea typeface="+mn-ea"/>
                <a:cs typeface="+mn-cs"/>
              </a:rPr>
              <a:t> is suitable for repeated use and can be regenerated by 3 to 5 % sodium chloride (</a:t>
            </a:r>
            <a:r>
              <a:rPr lang="en-CA" dirty="0" err="1" smtClean="0">
                <a:ea typeface="+mn-ea"/>
                <a:cs typeface="+mn-cs"/>
              </a:rPr>
              <a:t>NaCI</a:t>
            </a:r>
            <a:r>
              <a:rPr lang="en-CA" dirty="0" smtClean="0">
                <a:ea typeface="+mn-ea"/>
                <a:cs typeface="+mn-cs"/>
              </a:rPr>
              <a:t>) solution by leaving it submerged for 24 hours. </a:t>
            </a:r>
          </a:p>
          <a:p>
            <a:pPr fontAlgn="auto">
              <a:spcAft>
                <a:spcPts val="0"/>
              </a:spcAft>
              <a:buFont typeface="Arial" pitchFamily="34" charset="0"/>
              <a:buChar char="•"/>
              <a:defRPr/>
            </a:pPr>
            <a:r>
              <a:rPr lang="en-CA" dirty="0" smtClean="0">
                <a:ea typeface="+mn-ea"/>
                <a:cs typeface="+mn-cs"/>
              </a:rPr>
              <a:t>We add these inserts in cases of a need for higher overall efficiency for the removal of problematic contaminants. </a:t>
            </a:r>
          </a:p>
          <a:p>
            <a:pPr fontAlgn="auto">
              <a:spcAft>
                <a:spcPts val="0"/>
              </a:spcAft>
              <a:buFont typeface="Arial" pitchFamily="34" charset="0"/>
              <a:buChar char="•"/>
              <a:defRPr/>
            </a:pPr>
            <a:r>
              <a:rPr lang="en-CA" dirty="0" smtClean="0">
                <a:ea typeface="+mn-ea"/>
                <a:cs typeface="+mn-cs"/>
              </a:rPr>
              <a:t>The unit also has an optional alert sensor in the case of lowered chlorine absorption to help customers identify the need to possibly exchange the unit.</a:t>
            </a:r>
          </a:p>
          <a:p>
            <a:pPr fontAlgn="auto">
              <a:spcAft>
                <a:spcPts val="0"/>
              </a:spcAft>
              <a:buFont typeface="Arial" pitchFamily="34" charset="0"/>
              <a:buChar char="•"/>
              <a:defRPr/>
            </a:pPr>
            <a:endParaRPr lang="en-CA" dirty="0">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CA" smtClean="0"/>
              <a:t>Patented Technology</a:t>
            </a:r>
          </a:p>
        </p:txBody>
      </p:sp>
      <p:sp>
        <p:nvSpPr>
          <p:cNvPr id="67586" name="Content Placeholder 2"/>
          <p:cNvSpPr>
            <a:spLocks noGrp="1"/>
          </p:cNvSpPr>
          <p:nvPr>
            <p:ph sz="quarter" idx="1"/>
          </p:nvPr>
        </p:nvSpPr>
        <p:spPr/>
        <p:txBody>
          <a:bodyPr/>
          <a:lstStyle/>
          <a:p>
            <a:r>
              <a:rPr lang="en-CA" smtClean="0"/>
              <a:t>The new patent, utility model and industrial technology from research and production of the AQ3, and in cooperation with the expertise and methodical supervision </a:t>
            </a:r>
            <a:r>
              <a:rPr lang="en-CA" smtClean="0">
                <a:solidFill>
                  <a:srgbClr val="002060"/>
                </a:solidFill>
              </a:rPr>
              <a:t>Technology Centre Academy of Sciences </a:t>
            </a:r>
            <a:r>
              <a:rPr lang="en-CA" smtClean="0"/>
              <a:t>of the Czech Republic, uses the positive asymmetric hydrophobic diffusion phenomenon with the contribution of the time, temperature, viscosity and solubility.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CA" smtClean="0"/>
              <a:t>AQ3 System Remineralization</a:t>
            </a:r>
          </a:p>
        </p:txBody>
      </p:sp>
      <p:sp>
        <p:nvSpPr>
          <p:cNvPr id="3" name="Content Placeholder 2"/>
          <p:cNvSpPr>
            <a:spLocks noGrp="1"/>
          </p:cNvSpPr>
          <p:nvPr>
            <p:ph sz="quarter" idx="1"/>
          </p:nvPr>
        </p:nvSpPr>
        <p:spPr/>
        <p:txBody>
          <a:bodyPr>
            <a:normAutofit lnSpcReduction="10000"/>
          </a:bodyPr>
          <a:lstStyle/>
          <a:p>
            <a:pPr>
              <a:lnSpc>
                <a:spcPct val="80000"/>
              </a:lnSpc>
            </a:pPr>
            <a:r>
              <a:rPr lang="en-CA" sz="2200" smtClean="0"/>
              <a:t>The system was produced in close cooperation and labs of Space Composite Research Institute of nanotechnology, biotechnology, microbiology and molecular biochemistry in Prague, Czech Republic and other major professional organizations. </a:t>
            </a:r>
          </a:p>
          <a:p>
            <a:pPr>
              <a:lnSpc>
                <a:spcPct val="80000"/>
              </a:lnSpc>
            </a:pPr>
            <a:r>
              <a:rPr lang="en-CA" sz="2200" smtClean="0"/>
              <a:t>Petr Carvan and his team manage this research, development and production without any sponsorship donations, grants or any other moneys from the State or the EU. </a:t>
            </a:r>
          </a:p>
          <a:p>
            <a:pPr>
              <a:lnSpc>
                <a:spcPct val="80000"/>
              </a:lnSpc>
            </a:pPr>
            <a:r>
              <a:rPr lang="en-CA" sz="2200" smtClean="0"/>
              <a:t>The whole development was privately funded by his company. This important fact is testimony of the viability of the project as well as his own conviction to help improve conditions of the world population. </a:t>
            </a:r>
          </a:p>
          <a:p>
            <a:pPr>
              <a:lnSpc>
                <a:spcPct val="80000"/>
              </a:lnSpc>
            </a:pPr>
            <a:r>
              <a:rPr lang="en-CA" sz="2200" smtClean="0"/>
              <a:t>Both Petr and his international team hope that this will have a positive impact on helping people choose to purchase these technologies of the future, already produced and available for the global market.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CA" smtClean="0"/>
              <a:t>Water remineralisation</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AQ3‘s built-in water remineralisation with an electronic control of the minerals, automatically displays any drop in such levels, informing its owner about the need of a replacement. </a:t>
            </a:r>
          </a:p>
          <a:p>
            <a:pPr fontAlgn="auto">
              <a:spcAft>
                <a:spcPts val="0"/>
              </a:spcAft>
              <a:buFont typeface="Arial" pitchFamily="34" charset="0"/>
              <a:buChar char="•"/>
              <a:defRPr/>
            </a:pPr>
            <a:r>
              <a:rPr lang="en-CA" dirty="0" smtClean="0">
                <a:ea typeface="+mn-ea"/>
                <a:cs typeface="+mn-cs"/>
              </a:rPr>
              <a:t>In case of non-responsiveness, the system will disconnect and stop production of drinking water. The resulting red flashing LED lights help owners to know that it is time to arrange a service call.</a:t>
            </a:r>
            <a:endParaRPr lang="en-CA" dirty="0">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CA" smtClean="0"/>
              <a:t>Toxic and Non-Toxic constituents</a:t>
            </a:r>
          </a:p>
        </p:txBody>
      </p:sp>
      <p:sp>
        <p:nvSpPr>
          <p:cNvPr id="3" name="Content Placeholder 2"/>
          <p:cNvSpPr>
            <a:spLocks noGrp="1"/>
          </p:cNvSpPr>
          <p:nvPr>
            <p:ph sz="quarter" idx="1"/>
          </p:nvPr>
        </p:nvSpPr>
        <p:spPr/>
        <p:txBody>
          <a:bodyPr rtlCol="0">
            <a:normAutofit fontScale="92500" lnSpcReduction="10000"/>
          </a:bodyPr>
          <a:lstStyle/>
          <a:p>
            <a:pPr fontAlgn="auto">
              <a:spcAft>
                <a:spcPts val="0"/>
              </a:spcAft>
              <a:buFont typeface="Arial" pitchFamily="34" charset="0"/>
              <a:buChar char="•"/>
              <a:defRPr/>
            </a:pPr>
            <a:r>
              <a:rPr lang="en-CA" dirty="0" smtClean="0">
                <a:ea typeface="+mn-ea"/>
                <a:cs typeface="+mn-cs"/>
              </a:rPr>
              <a:t>When designing this system we were aware that for instance the calcium and to a lesser extent, magnesium has also a beneficial antitoxic function. </a:t>
            </a:r>
          </a:p>
          <a:p>
            <a:pPr fontAlgn="auto">
              <a:spcAft>
                <a:spcPts val="0"/>
              </a:spcAft>
              <a:buFont typeface="Arial" pitchFamily="34" charset="0"/>
              <a:buChar char="•"/>
              <a:defRPr/>
            </a:pPr>
            <a:r>
              <a:rPr lang="en-CA" dirty="0" smtClean="0">
                <a:ea typeface="+mn-ea"/>
                <a:cs typeface="+mn-cs"/>
              </a:rPr>
              <a:t>They prevent absorption of some toxic elements such as lead, cadmium, mercury, etc. </a:t>
            </a:r>
          </a:p>
          <a:p>
            <a:pPr fontAlgn="auto">
              <a:spcAft>
                <a:spcPts val="0"/>
              </a:spcAft>
              <a:buFont typeface="Arial" pitchFamily="34" charset="0"/>
              <a:buChar char="•"/>
              <a:defRPr/>
            </a:pPr>
            <a:r>
              <a:rPr lang="en-CA" dirty="0" smtClean="0">
                <a:ea typeface="+mn-ea"/>
                <a:cs typeface="+mn-cs"/>
              </a:rPr>
              <a:t>That’s why we add iodine, cobalt, copper, manganese, molybdenum, zinc, fluorine. In the water these components are usually present in the free ionic state. </a:t>
            </a:r>
          </a:p>
          <a:p>
            <a:pPr fontAlgn="auto">
              <a:spcAft>
                <a:spcPts val="0"/>
              </a:spcAft>
              <a:buFont typeface="Arial" pitchFamily="34" charset="0"/>
              <a:buChar char="•"/>
              <a:defRPr/>
            </a:pPr>
            <a:r>
              <a:rPr lang="en-CA" dirty="0" smtClean="0">
                <a:ea typeface="+mn-ea"/>
                <a:cs typeface="+mn-cs"/>
              </a:rPr>
              <a:t>Therefore they are much easier absorbed from water than from solid food where they are bound to other substances or are often present in the undiluted state. </a:t>
            </a:r>
          </a:p>
          <a:p>
            <a:pPr fontAlgn="auto">
              <a:spcAft>
                <a:spcPts val="0"/>
              </a:spcAft>
              <a:buFont typeface="Arial" pitchFamily="34" charset="0"/>
              <a:buChar char="•"/>
              <a:defRPr/>
            </a:pPr>
            <a:r>
              <a:rPr lang="en-CA" dirty="0" smtClean="0">
                <a:ea typeface="+mn-ea"/>
                <a:cs typeface="+mn-cs"/>
              </a:rPr>
              <a:t>Water treated this way will not accept softeners from plastic materials used in distribution network, plastic and rubber containers, metal pipes, concrete, etc.</a:t>
            </a:r>
            <a:endParaRPr lang="en-CA" dirty="0">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CA" smtClean="0"/>
              <a:t>For Medical Purposes</a:t>
            </a:r>
          </a:p>
        </p:txBody>
      </p:sp>
      <p:sp>
        <p:nvSpPr>
          <p:cNvPr id="3" name="Content Placeholder 2"/>
          <p:cNvSpPr>
            <a:spLocks noGrp="1"/>
          </p:cNvSpPr>
          <p:nvPr>
            <p:ph sz="quarter" idx="1"/>
          </p:nvPr>
        </p:nvSpPr>
        <p:spPr/>
        <p:txBody>
          <a:bodyPr rtlCol="0">
            <a:normAutofit fontScale="85000" lnSpcReduction="20000"/>
          </a:bodyPr>
          <a:lstStyle/>
          <a:p>
            <a:pPr fontAlgn="auto">
              <a:spcAft>
                <a:spcPts val="0"/>
              </a:spcAft>
              <a:buFont typeface="Arial" pitchFamily="34" charset="0"/>
              <a:buChar char="•"/>
              <a:defRPr/>
            </a:pPr>
            <a:r>
              <a:rPr lang="en-CA" dirty="0" smtClean="0">
                <a:ea typeface="+mn-ea"/>
                <a:cs typeface="+mn-cs"/>
              </a:rPr>
              <a:t>In this configuration the water is completely immune to bacterial contamination. Integrated combined TMC optimizer for mineralization and pH of drinking water by Fullerene, </a:t>
            </a:r>
            <a:r>
              <a:rPr lang="en-CA" dirty="0" err="1" smtClean="0">
                <a:ea typeface="+mn-ea"/>
                <a:cs typeface="+mn-cs"/>
              </a:rPr>
              <a:t>Sapropelit</a:t>
            </a:r>
            <a:r>
              <a:rPr lang="en-CA" dirty="0" smtClean="0">
                <a:ea typeface="+mn-ea"/>
                <a:cs typeface="+mn-cs"/>
              </a:rPr>
              <a:t>, </a:t>
            </a:r>
            <a:r>
              <a:rPr lang="en-CA" dirty="0" err="1" smtClean="0">
                <a:ea typeface="+mn-ea"/>
                <a:cs typeface="+mn-cs"/>
              </a:rPr>
              <a:t>Zeolithe</a:t>
            </a:r>
            <a:r>
              <a:rPr lang="en-CA" dirty="0" smtClean="0">
                <a:ea typeface="+mn-ea"/>
                <a:cs typeface="+mn-cs"/>
              </a:rPr>
              <a:t>, </a:t>
            </a:r>
            <a:r>
              <a:rPr lang="en-CA" dirty="0" err="1" smtClean="0">
                <a:ea typeface="+mn-ea"/>
                <a:cs typeface="+mn-cs"/>
              </a:rPr>
              <a:t>Detroxylit</a:t>
            </a:r>
            <a:r>
              <a:rPr lang="en-CA" dirty="0" smtClean="0">
                <a:ea typeface="+mn-ea"/>
                <a:cs typeface="+mn-cs"/>
              </a:rPr>
              <a:t> and </a:t>
            </a:r>
            <a:r>
              <a:rPr lang="en-CA" dirty="0" err="1" smtClean="0">
                <a:ea typeface="+mn-ea"/>
                <a:cs typeface="+mn-cs"/>
              </a:rPr>
              <a:t>Xylodetrit</a:t>
            </a:r>
            <a:r>
              <a:rPr lang="en-CA" dirty="0" smtClean="0">
                <a:ea typeface="+mn-ea"/>
                <a:cs typeface="+mn-cs"/>
              </a:rPr>
              <a:t>. </a:t>
            </a:r>
          </a:p>
          <a:p>
            <a:pPr fontAlgn="auto">
              <a:spcAft>
                <a:spcPts val="0"/>
              </a:spcAft>
              <a:buFont typeface="Arial" pitchFamily="34" charset="0"/>
              <a:buChar char="•"/>
              <a:defRPr/>
            </a:pPr>
            <a:r>
              <a:rPr lang="en-CA" dirty="0" smtClean="0">
                <a:ea typeface="+mn-ea"/>
                <a:cs typeface="+mn-cs"/>
              </a:rPr>
              <a:t>Cleans water, optimizes the pH and neutralizes the bacteria causing the intestinal diseases such as cholera, neutralizes heavy metals, chlorine and nitrate compounds. This charged water has anti-allergic qualities, treats asthma, skin diseases and the effects of burns, joint problems such as rheumatism or pain. </a:t>
            </a:r>
          </a:p>
          <a:p>
            <a:pPr fontAlgn="auto">
              <a:spcAft>
                <a:spcPts val="0"/>
              </a:spcAft>
              <a:buFont typeface="Arial" pitchFamily="34" charset="0"/>
              <a:buChar char="•"/>
              <a:defRPr/>
            </a:pPr>
            <a:r>
              <a:rPr lang="en-CA" dirty="0" smtClean="0">
                <a:ea typeface="+mn-ea"/>
                <a:cs typeface="+mn-cs"/>
              </a:rPr>
              <a:t>Therefore it has a strong bactericidal, adsorption capacity and energy information. It saturates water with medicinal fullerenes C60, C70. </a:t>
            </a:r>
          </a:p>
          <a:p>
            <a:pPr fontAlgn="auto">
              <a:spcAft>
                <a:spcPts val="0"/>
              </a:spcAft>
              <a:buFont typeface="Arial" pitchFamily="34" charset="0"/>
              <a:buChar char="•"/>
              <a:defRPr/>
            </a:pPr>
            <a:r>
              <a:rPr lang="en-CA" dirty="0" smtClean="0">
                <a:ea typeface="+mn-ea"/>
                <a:cs typeface="+mn-cs"/>
              </a:rPr>
              <a:t>It structures water and makes it biologically active. It adds to water a powerful bactericide and antioxidant properties. Such water helps the body fight many diseases: acute and chronic bronchitis, gallstones, colitis, diabetes, arthritis, chronic fatigue, and atherosclerosis. </a:t>
            </a:r>
            <a:endParaRPr lang="en-CA" dirty="0">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CA" smtClean="0"/>
              <a:t>For Medical Purposes</a:t>
            </a:r>
          </a:p>
        </p:txBody>
      </p:sp>
      <p:sp>
        <p:nvSpPr>
          <p:cNvPr id="3" name="Content Placeholder 2"/>
          <p:cNvSpPr>
            <a:spLocks noGrp="1"/>
          </p:cNvSpPr>
          <p:nvPr>
            <p:ph sz="quarter" idx="1"/>
          </p:nvPr>
        </p:nvSpPr>
        <p:spPr/>
        <p:txBody>
          <a:bodyPr>
            <a:normAutofit lnSpcReduction="10000"/>
          </a:bodyPr>
          <a:lstStyle/>
          <a:p>
            <a:pPr>
              <a:lnSpc>
                <a:spcPct val="80000"/>
              </a:lnSpc>
            </a:pPr>
            <a:r>
              <a:rPr lang="en-CA" sz="1800" smtClean="0"/>
              <a:t>This adjusted structured water has been successfully used for poorly healing lacerated wounds, furuncle (infection disease of the skin, skin glands, hair follicles and sebaceous glands) and dermatitis (skin inflammation). </a:t>
            </a:r>
          </a:p>
          <a:p>
            <a:pPr>
              <a:lnSpc>
                <a:spcPct val="80000"/>
              </a:lnSpc>
            </a:pPr>
            <a:r>
              <a:rPr lang="en-CA" sz="1800" smtClean="0"/>
              <a:t>Fullness accelerates regenerative processes in tissues affected by acne, increase skin elasticity and flexibility, having a overall rejuvenating effect.</a:t>
            </a:r>
          </a:p>
          <a:p>
            <a:pPr>
              <a:lnSpc>
                <a:spcPct val="80000"/>
              </a:lnSpc>
            </a:pPr>
            <a:r>
              <a:rPr lang="en-CA" sz="1800" smtClean="0"/>
              <a:t>Structured water can therefore be successfully used not only for drinking but also for washing. </a:t>
            </a:r>
          </a:p>
          <a:p>
            <a:pPr>
              <a:lnSpc>
                <a:spcPct val="80000"/>
              </a:lnSpc>
            </a:pPr>
            <a:r>
              <a:rPr lang="en-CA" sz="1800" smtClean="0"/>
              <a:t>Rinsing hair with structured water gives it shine and healthy look, strengthens the roots and prevents hair loss and balding. </a:t>
            </a:r>
          </a:p>
          <a:p>
            <a:pPr>
              <a:lnSpc>
                <a:spcPct val="80000"/>
              </a:lnSpc>
            </a:pPr>
            <a:r>
              <a:rPr lang="en-CA" sz="1800" smtClean="0"/>
              <a:t>Thanks to its absorption, catalytic and bactericidal capabilities of fuller clean water, from almost any organic matter, including petroleum products and compounds containing chlorine, nitrates and ammonia, from many metals and non-metal pollutants, kills bacteria of Cholera, streptococci and others. </a:t>
            </a:r>
          </a:p>
          <a:p>
            <a:pPr>
              <a:lnSpc>
                <a:spcPct val="80000"/>
              </a:lnSpc>
            </a:pPr>
            <a:r>
              <a:rPr lang="en-CA" sz="1800" smtClean="0"/>
              <a:t>It fulfills a destruction function which removes from water, energy memory information of harmful and toxic substances, which water previously contained, correcting its energy and information structure while enriching the water with trace elements important for the organism.</a:t>
            </a:r>
          </a:p>
          <a:p>
            <a:pPr>
              <a:lnSpc>
                <a:spcPct val="80000"/>
              </a:lnSpc>
            </a:pPr>
            <a:endParaRPr lang="en-CA" sz="18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CA" b="1" smtClean="0"/>
              <a:t>Fullerene</a:t>
            </a:r>
            <a:r>
              <a:rPr lang="en-CA" smtClean="0"/>
              <a:t> for water treatment</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In the process of water treatment, it acts as a filter, absorber, as a catalyst in the oxidation and reproductive bio-decontamination process. </a:t>
            </a:r>
          </a:p>
          <a:p>
            <a:pPr fontAlgn="auto">
              <a:spcAft>
                <a:spcPts val="0"/>
              </a:spcAft>
              <a:buFont typeface="Arial" pitchFamily="34" charset="0"/>
              <a:buChar char="•"/>
              <a:defRPr/>
            </a:pPr>
            <a:r>
              <a:rPr lang="en-CA" dirty="0" smtClean="0">
                <a:ea typeface="+mn-ea"/>
                <a:cs typeface="+mn-cs"/>
              </a:rPr>
              <a:t>Combined </a:t>
            </a:r>
            <a:r>
              <a:rPr lang="en-CA" b="1" dirty="0" smtClean="0">
                <a:ea typeface="+mn-ea"/>
                <a:cs typeface="+mn-cs"/>
              </a:rPr>
              <a:t>fullerene</a:t>
            </a:r>
            <a:r>
              <a:rPr lang="en-CA" dirty="0" smtClean="0">
                <a:ea typeface="+mn-ea"/>
                <a:cs typeface="+mn-cs"/>
              </a:rPr>
              <a:t> is especially effective in the position of sorbent water purification from organic compounds: phenols, </a:t>
            </a:r>
            <a:r>
              <a:rPr lang="en-CA" dirty="0" err="1" smtClean="0">
                <a:ea typeface="+mn-ea"/>
                <a:cs typeface="+mn-cs"/>
              </a:rPr>
              <a:t>humic</a:t>
            </a:r>
            <a:r>
              <a:rPr lang="en-CA" dirty="0" smtClean="0">
                <a:ea typeface="+mn-ea"/>
                <a:cs typeface="+mn-cs"/>
              </a:rPr>
              <a:t> substances, alcohol </a:t>
            </a:r>
            <a:r>
              <a:rPr lang="en-CA" dirty="0" err="1" smtClean="0">
                <a:ea typeface="+mn-ea"/>
                <a:cs typeface="+mn-cs"/>
              </a:rPr>
              <a:t>Ligno</a:t>
            </a:r>
            <a:r>
              <a:rPr lang="en-CA" dirty="0" smtClean="0">
                <a:ea typeface="+mn-ea"/>
                <a:cs typeface="+mn-cs"/>
              </a:rPr>
              <a:t> complex carbohydrate, fatty acids, pesticides, chlorine, fluorine organic compounds and petroleum derivatives. </a:t>
            </a:r>
          </a:p>
          <a:p>
            <a:pPr fontAlgn="auto">
              <a:spcAft>
                <a:spcPts val="0"/>
              </a:spcAft>
              <a:buFont typeface="Arial" pitchFamily="34" charset="0"/>
              <a:buChar char="•"/>
              <a:defRPr/>
            </a:pPr>
            <a:r>
              <a:rPr lang="en-CA" dirty="0" smtClean="0">
                <a:ea typeface="+mn-ea"/>
                <a:cs typeface="+mn-cs"/>
              </a:rPr>
              <a:t>Its ability to purify water the </a:t>
            </a:r>
            <a:r>
              <a:rPr lang="en-CA" b="1" dirty="0" smtClean="0">
                <a:ea typeface="+mn-ea"/>
                <a:cs typeface="+mn-cs"/>
              </a:rPr>
              <a:t>fullerene</a:t>
            </a:r>
            <a:r>
              <a:rPr lang="en-CA" dirty="0" smtClean="0">
                <a:ea typeface="+mn-ea"/>
                <a:cs typeface="+mn-cs"/>
              </a:rPr>
              <a:t> is just as effective as active carbon absorbers and in many properties superior.</a:t>
            </a:r>
            <a:endParaRPr lang="en-CA" dirty="0">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CA" b="1" smtClean="0"/>
              <a:t>Fullerene</a:t>
            </a:r>
            <a:r>
              <a:rPr lang="en-CA" smtClean="0"/>
              <a:t> for water treatment</a:t>
            </a:r>
          </a:p>
        </p:txBody>
      </p:sp>
      <p:sp>
        <p:nvSpPr>
          <p:cNvPr id="3" name="Content Placeholder 2"/>
          <p:cNvSpPr>
            <a:spLocks noGrp="1"/>
          </p:cNvSpPr>
          <p:nvPr>
            <p:ph sz="quarter" idx="1"/>
          </p:nvPr>
        </p:nvSpPr>
        <p:spPr/>
        <p:txBody>
          <a:bodyPr>
            <a:normAutofit fontScale="92500" lnSpcReduction="10000"/>
          </a:bodyPr>
          <a:lstStyle/>
          <a:p>
            <a:pPr>
              <a:lnSpc>
                <a:spcPct val="80000"/>
              </a:lnSpc>
            </a:pPr>
            <a:r>
              <a:rPr lang="en-CA" sz="2500" smtClean="0"/>
              <a:t>It is insoluble and there is no mass loss in the process.</a:t>
            </a:r>
          </a:p>
          <a:p>
            <a:pPr>
              <a:lnSpc>
                <a:spcPct val="80000"/>
              </a:lnSpc>
            </a:pPr>
            <a:r>
              <a:rPr lang="en-CA" sz="2500" smtClean="0"/>
              <a:t>It promotes the function of all the biological structures of the body, without suppressing the healthy cells. </a:t>
            </a:r>
          </a:p>
          <a:p>
            <a:pPr>
              <a:lnSpc>
                <a:spcPct val="80000"/>
              </a:lnSpc>
            </a:pPr>
            <a:r>
              <a:rPr lang="en-CA" sz="2500" smtClean="0"/>
              <a:t>Fullerene is a powerful and long-acting antioxidant. </a:t>
            </a:r>
          </a:p>
          <a:p>
            <a:pPr>
              <a:lnSpc>
                <a:spcPct val="80000"/>
              </a:lnSpc>
            </a:pPr>
            <a:r>
              <a:rPr lang="en-CA" sz="2500" smtClean="0"/>
              <a:t>Structured water affects the organism systematically.</a:t>
            </a:r>
          </a:p>
          <a:p>
            <a:pPr>
              <a:lnSpc>
                <a:spcPct val="80000"/>
              </a:lnSpc>
            </a:pPr>
            <a:r>
              <a:rPr lang="en-CA" sz="2500" smtClean="0"/>
              <a:t>Relieves pain and has anti-inflammatory effects. </a:t>
            </a:r>
          </a:p>
          <a:p>
            <a:pPr>
              <a:lnSpc>
                <a:spcPct val="80000"/>
              </a:lnSpc>
            </a:pPr>
            <a:r>
              <a:rPr lang="en-CA" sz="2500" smtClean="0"/>
              <a:t>It has bactericidal properties, long-lasting antihistamine effect. </a:t>
            </a:r>
          </a:p>
          <a:p>
            <a:pPr>
              <a:lnSpc>
                <a:spcPct val="80000"/>
              </a:lnSpc>
            </a:pPr>
            <a:r>
              <a:rPr lang="en-CA" sz="2500" smtClean="0"/>
              <a:t>Structured water with its healing properties, helps to treat various inflammatory diseases, allergic, viral, skin and joint problems, metabolic diseases in the following manners: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67544" y="548680"/>
            <a:ext cx="7283152" cy="724942"/>
          </a:xfrm>
        </p:spPr>
        <p:txBody>
          <a:bodyPr/>
          <a:lstStyle/>
          <a:p>
            <a:r>
              <a:rPr lang="en-CA" dirty="0" smtClean="0"/>
              <a:t>AQ3 Advanced Technology</a:t>
            </a:r>
            <a:endParaRPr lang="en-CA" dirty="0"/>
          </a:p>
        </p:txBody>
      </p:sp>
      <p:sp>
        <p:nvSpPr>
          <p:cNvPr id="3" name="Content Placeholder 2"/>
          <p:cNvSpPr>
            <a:spLocks noGrp="1"/>
          </p:cNvSpPr>
          <p:nvPr>
            <p:ph sz="quarter" idx="1"/>
          </p:nvPr>
        </p:nvSpPr>
        <p:spPr/>
        <p:txBody>
          <a:bodyPr rtlCol="0">
            <a:normAutofit lnSpcReduction="10000"/>
          </a:bodyPr>
          <a:lstStyle/>
          <a:p>
            <a:pPr fontAlgn="auto">
              <a:spcAft>
                <a:spcPts val="0"/>
              </a:spcAft>
              <a:buNone/>
              <a:defRPr/>
            </a:pPr>
            <a:r>
              <a:rPr lang="en-CA" dirty="0" smtClean="0">
                <a:ea typeface="+mn-ea"/>
                <a:cs typeface="+mn-cs"/>
              </a:rPr>
              <a:t>    Physical </a:t>
            </a:r>
            <a:r>
              <a:rPr lang="en-CA" dirty="0" smtClean="0">
                <a:ea typeface="+mn-ea"/>
                <a:cs typeface="+mn-cs"/>
              </a:rPr>
              <a:t>separation Membrane separation of AQ3 THASMS is a physical separation process in which the main reason for function is a difference in pressure between two sides of the spiral membranes. This process is characterized by the ability to separate molecules of different sizes and characteristics. Almost all industrial membrane separation processes operate in “cross-flow” regime when filtered liquid flows under pressure at high speed parallel to the membrane. The type of AQ3 THASMS of membrane exploits the non-absorbability of the material and vacuum effect for the transport of the media.</a:t>
            </a:r>
            <a:endParaRPr lang="en-CA" dirty="0">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CA" b="1" smtClean="0"/>
              <a:t>Fullerene</a:t>
            </a:r>
            <a:r>
              <a:rPr lang="en-CA" smtClean="0"/>
              <a:t> for remediation</a:t>
            </a:r>
          </a:p>
        </p:txBody>
      </p:sp>
      <p:sp>
        <p:nvSpPr>
          <p:cNvPr id="3" name="Content Placeholder 2"/>
          <p:cNvSpPr>
            <a:spLocks noGrp="1"/>
          </p:cNvSpPr>
          <p:nvPr>
            <p:ph sz="quarter" idx="1"/>
          </p:nvPr>
        </p:nvSpPr>
        <p:spPr/>
        <p:txBody>
          <a:bodyPr rtlCol="0">
            <a:normAutofit lnSpcReduction="10000"/>
          </a:bodyPr>
          <a:lstStyle/>
          <a:p>
            <a:pPr fontAlgn="auto">
              <a:spcAft>
                <a:spcPts val="0"/>
              </a:spcAft>
              <a:buFont typeface="Arial" pitchFamily="34" charset="0"/>
              <a:buChar char="•"/>
              <a:defRPr/>
            </a:pPr>
            <a:r>
              <a:rPr lang="en-CA" dirty="0" smtClean="0">
                <a:ea typeface="+mn-ea"/>
                <a:cs typeface="+mn-cs"/>
              </a:rPr>
              <a:t>By drinking: gastritis, colitis, common cold (flu, bronchitis), gallbladder and kidney stones, diabetes, arthritis. </a:t>
            </a:r>
          </a:p>
          <a:p>
            <a:pPr fontAlgn="auto">
              <a:spcAft>
                <a:spcPts val="0"/>
              </a:spcAft>
              <a:buFont typeface="Arial" pitchFamily="34" charset="0"/>
              <a:buChar char="•"/>
              <a:defRPr/>
            </a:pPr>
            <a:r>
              <a:rPr lang="en-CA" dirty="0" smtClean="0">
                <a:ea typeface="+mn-ea"/>
                <a:cs typeface="+mn-cs"/>
              </a:rPr>
              <a:t>Helps restore energy and immunity state in connection with chronic fatigue syndrome. </a:t>
            </a:r>
          </a:p>
          <a:p>
            <a:pPr fontAlgn="auto">
              <a:spcAft>
                <a:spcPts val="0"/>
              </a:spcAft>
              <a:buFont typeface="Arial" pitchFamily="34" charset="0"/>
              <a:buChar char="•"/>
              <a:defRPr/>
            </a:pPr>
            <a:r>
              <a:rPr lang="en-CA" dirty="0" smtClean="0">
                <a:ea typeface="+mn-ea"/>
                <a:cs typeface="+mn-cs"/>
              </a:rPr>
              <a:t>It is proven that fullerenes prevent the development of atherosclerosis. </a:t>
            </a:r>
          </a:p>
          <a:p>
            <a:pPr fontAlgn="auto">
              <a:spcAft>
                <a:spcPts val="0"/>
              </a:spcAft>
              <a:buFont typeface="Arial" pitchFamily="34" charset="0"/>
              <a:buChar char="•"/>
              <a:defRPr/>
            </a:pPr>
            <a:r>
              <a:rPr lang="en-CA" dirty="0" smtClean="0">
                <a:solidFill>
                  <a:srgbClr val="FF0000"/>
                </a:solidFill>
                <a:ea typeface="+mn-ea"/>
                <a:cs typeface="+mn-cs"/>
              </a:rPr>
              <a:t>Equally interesting is the fact that structured water gets rid off a hangover.</a:t>
            </a:r>
          </a:p>
          <a:p>
            <a:pPr fontAlgn="auto">
              <a:spcAft>
                <a:spcPts val="0"/>
              </a:spcAft>
              <a:buFont typeface="Arial" pitchFamily="34" charset="0"/>
              <a:buChar char="•"/>
              <a:defRPr/>
            </a:pPr>
            <a:r>
              <a:rPr lang="en-CA" dirty="0" smtClean="0">
                <a:ea typeface="+mn-ea"/>
                <a:cs typeface="+mn-cs"/>
              </a:rPr>
              <a:t>can be applied on boils (furuncle) and poorly healing wounds, bedsores, psoriasis, and atopic eczema. </a:t>
            </a:r>
          </a:p>
          <a:p>
            <a:pPr fontAlgn="auto">
              <a:spcAft>
                <a:spcPts val="0"/>
              </a:spcAft>
              <a:buFont typeface="Arial" pitchFamily="34" charset="0"/>
              <a:buChar char="•"/>
              <a:defRPr/>
            </a:pPr>
            <a:r>
              <a:rPr lang="en-CA" dirty="0" smtClean="0">
                <a:ea typeface="+mn-ea"/>
                <a:cs typeface="+mn-cs"/>
              </a:rPr>
              <a:t>Great for relieving the burn pains.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ea typeface="+mj-ea"/>
                <a:cs typeface="+mj-cs"/>
              </a:rPr>
              <a:t/>
            </a:r>
            <a:br>
              <a:rPr lang="en-CA" dirty="0" smtClean="0">
                <a:ea typeface="+mj-ea"/>
                <a:cs typeface="+mj-cs"/>
              </a:rPr>
            </a:br>
            <a:r>
              <a:rPr lang="en-CA" dirty="0" smtClean="0">
                <a:ea typeface="+mj-ea"/>
                <a:cs typeface="+mj-cs"/>
              </a:rPr>
              <a:t>For cosmetic purposes: </a:t>
            </a:r>
            <a:br>
              <a:rPr lang="en-CA" dirty="0" smtClean="0">
                <a:ea typeface="+mj-ea"/>
                <a:cs typeface="+mj-cs"/>
              </a:rPr>
            </a:br>
            <a:endParaRPr lang="en-CA" dirty="0">
              <a:ea typeface="+mj-ea"/>
              <a:cs typeface="+mj-cs"/>
            </a:endParaRPr>
          </a:p>
        </p:txBody>
      </p:sp>
      <p:sp>
        <p:nvSpPr>
          <p:cNvPr id="76802" name="Content Placeholder 2"/>
          <p:cNvSpPr>
            <a:spLocks noGrp="1"/>
          </p:cNvSpPr>
          <p:nvPr>
            <p:ph sz="quarter" idx="1"/>
          </p:nvPr>
        </p:nvSpPr>
        <p:spPr/>
        <p:txBody>
          <a:bodyPr/>
          <a:lstStyle/>
          <a:p>
            <a:r>
              <a:rPr lang="en-CA" smtClean="0"/>
              <a:t>Daily washing increases skin elasticity and tone, removes fine lines, skin peeling, swelling. </a:t>
            </a:r>
          </a:p>
          <a:p>
            <a:r>
              <a:rPr lang="en-CA" smtClean="0"/>
              <a:t>Fullerenes accelerate the tissue regeneration. It is very useful to wash the skin to reduce the affects of acne.</a:t>
            </a:r>
          </a:p>
          <a:p>
            <a:r>
              <a:rPr lang="en-CA" smtClean="0"/>
              <a:t>Fullerene thus restores youthfulness and beauty of the skin.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CA" smtClean="0"/>
              <a:t>For domestic and hygienic use</a:t>
            </a:r>
          </a:p>
        </p:txBody>
      </p:sp>
      <p:sp>
        <p:nvSpPr>
          <p:cNvPr id="3" name="Content Placeholder 2"/>
          <p:cNvSpPr>
            <a:spLocks noGrp="1"/>
          </p:cNvSpPr>
          <p:nvPr>
            <p:ph sz="quarter" idx="1"/>
          </p:nvPr>
        </p:nvSpPr>
        <p:spPr/>
        <p:txBody>
          <a:bodyPr rtlCol="0">
            <a:normAutofit fontScale="92500" lnSpcReduction="20000"/>
          </a:bodyPr>
          <a:lstStyle/>
          <a:p>
            <a:pPr fontAlgn="auto">
              <a:spcAft>
                <a:spcPts val="0"/>
              </a:spcAft>
              <a:buFont typeface="Arial" pitchFamily="34" charset="0"/>
              <a:buChar char="•"/>
              <a:defRPr/>
            </a:pPr>
            <a:r>
              <a:rPr lang="en-CA" dirty="0" smtClean="0">
                <a:ea typeface="+mn-ea"/>
                <a:cs typeface="+mn-cs"/>
              </a:rPr>
              <a:t>Combined Fullerenes remove heavy metals from the water, colloidal iron from the water pipes, nitrates and nitrites, pesticides, dioxins, phenols, chlorine, petroleum products, </a:t>
            </a:r>
            <a:r>
              <a:rPr lang="en-CA" dirty="0" err="1" smtClean="0">
                <a:ea typeface="+mn-ea"/>
                <a:cs typeface="+mn-cs"/>
              </a:rPr>
              <a:t>radionuclides</a:t>
            </a:r>
            <a:r>
              <a:rPr lang="en-CA" dirty="0" smtClean="0">
                <a:ea typeface="+mn-ea"/>
                <a:cs typeface="+mn-cs"/>
              </a:rPr>
              <a:t>, </a:t>
            </a:r>
            <a:r>
              <a:rPr lang="en-CA" dirty="0" err="1" smtClean="0">
                <a:ea typeface="+mn-ea"/>
                <a:cs typeface="+mn-cs"/>
              </a:rPr>
              <a:t>helminthic</a:t>
            </a:r>
            <a:r>
              <a:rPr lang="en-CA" dirty="0" smtClean="0">
                <a:ea typeface="+mn-ea"/>
                <a:cs typeface="+mn-cs"/>
              </a:rPr>
              <a:t> eggs, viruses and bacteria. </a:t>
            </a:r>
          </a:p>
          <a:p>
            <a:pPr fontAlgn="auto">
              <a:spcAft>
                <a:spcPts val="0"/>
              </a:spcAft>
              <a:buFont typeface="Arial" pitchFamily="34" charset="0"/>
              <a:buChar char="•"/>
              <a:defRPr/>
            </a:pPr>
            <a:r>
              <a:rPr lang="en-CA" dirty="0" smtClean="0">
                <a:ea typeface="+mn-ea"/>
                <a:cs typeface="+mn-cs"/>
              </a:rPr>
              <a:t>At the same time add beneficial micro and macro-elements and absorb the harmful ones. </a:t>
            </a:r>
          </a:p>
          <a:p>
            <a:pPr fontAlgn="auto">
              <a:spcAft>
                <a:spcPts val="0"/>
              </a:spcAft>
              <a:buFont typeface="Arial" pitchFamily="34" charset="0"/>
              <a:buChar char="•"/>
              <a:defRPr/>
            </a:pPr>
            <a:r>
              <a:rPr lang="en-CA" dirty="0" smtClean="0">
                <a:ea typeface="+mn-ea"/>
                <a:cs typeface="+mn-cs"/>
              </a:rPr>
              <a:t>Structured water can be used for gargling, rinsing the mouth and nose while suffering from tonsillitis, colds and periodontal disease. </a:t>
            </a:r>
          </a:p>
          <a:p>
            <a:pPr fontAlgn="auto">
              <a:spcAft>
                <a:spcPts val="0"/>
              </a:spcAft>
              <a:buFont typeface="Arial" pitchFamily="34" charset="0"/>
              <a:buChar char="•"/>
              <a:defRPr/>
            </a:pPr>
            <a:r>
              <a:rPr lang="en-CA" dirty="0" smtClean="0">
                <a:ea typeface="+mn-ea"/>
                <a:cs typeface="+mn-cs"/>
              </a:rPr>
              <a:t>After a bathing in structured water, customers will have a feeling of lightness, as it cleans energy channels. This bath removes tension and stress. </a:t>
            </a:r>
          </a:p>
          <a:p>
            <a:pPr fontAlgn="auto">
              <a:spcAft>
                <a:spcPts val="0"/>
              </a:spcAft>
              <a:buFont typeface="Arial" pitchFamily="34" charset="0"/>
              <a:buChar char="•"/>
              <a:defRPr/>
            </a:pPr>
            <a:r>
              <a:rPr lang="en-CA" dirty="0" smtClean="0">
                <a:ea typeface="+mn-ea"/>
                <a:cs typeface="+mn-cs"/>
              </a:rPr>
              <a:t>It is very beneficial to people suffering from </a:t>
            </a:r>
            <a:r>
              <a:rPr lang="en-CA" dirty="0" err="1" smtClean="0">
                <a:ea typeface="+mn-ea"/>
                <a:cs typeface="+mn-cs"/>
              </a:rPr>
              <a:t>radiculitis</a:t>
            </a:r>
            <a:r>
              <a:rPr lang="en-CA" dirty="0" smtClean="0">
                <a:ea typeface="+mn-ea"/>
                <a:cs typeface="+mn-cs"/>
              </a:rPr>
              <a:t>, </a:t>
            </a:r>
            <a:r>
              <a:rPr lang="en-CA" dirty="0" err="1" smtClean="0">
                <a:ea typeface="+mn-ea"/>
                <a:cs typeface="+mn-cs"/>
              </a:rPr>
              <a:t>osteochondrosis</a:t>
            </a:r>
            <a:r>
              <a:rPr lang="en-CA" dirty="0" smtClean="0">
                <a:ea typeface="+mn-ea"/>
                <a:cs typeface="+mn-cs"/>
              </a:rPr>
              <a:t>, arthritis and skin diseases (psoriasis, eczema, dermatitis).</a:t>
            </a:r>
          </a:p>
          <a:p>
            <a:pPr fontAlgn="auto">
              <a:spcAft>
                <a:spcPts val="0"/>
              </a:spcAft>
              <a:buFont typeface="Arial" pitchFamily="34" charset="0"/>
              <a:buChar char="•"/>
              <a:defRPr/>
            </a:pPr>
            <a:endParaRPr lang="en-CA" dirty="0" smtClean="0">
              <a:ea typeface="+mn-ea"/>
              <a:cs typeface="+mn-cs"/>
            </a:endParaRPr>
          </a:p>
          <a:p>
            <a:pPr fontAlgn="auto">
              <a:spcAft>
                <a:spcPts val="0"/>
              </a:spcAft>
              <a:buFont typeface="Arial" pitchFamily="34" charset="0"/>
              <a:buChar char="•"/>
              <a:defRPr/>
            </a:pPr>
            <a:endParaRPr lang="en-CA" dirty="0">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Animals suffer from the same diseases as humans, so structured water is beneficial to them much. </a:t>
            </a:r>
          </a:p>
          <a:p>
            <a:pPr fontAlgn="auto">
              <a:spcAft>
                <a:spcPts val="0"/>
              </a:spcAft>
              <a:buFont typeface="Arial" pitchFamily="34" charset="0"/>
              <a:buChar char="•"/>
              <a:defRPr/>
            </a:pPr>
            <a:r>
              <a:rPr lang="en-CA" dirty="0" smtClean="0">
                <a:ea typeface="+mn-ea"/>
                <a:cs typeface="+mn-cs"/>
              </a:rPr>
              <a:t>It prevents </a:t>
            </a:r>
            <a:r>
              <a:rPr lang="en-CA" dirty="0" smtClean="0">
                <a:ea typeface="+mn-ea"/>
                <a:cs typeface="+mn-cs"/>
              </a:rPr>
              <a:t>formation </a:t>
            </a:r>
            <a:r>
              <a:rPr lang="en-CA" dirty="0" smtClean="0">
                <a:ea typeface="+mn-ea"/>
                <a:cs typeface="+mn-cs"/>
              </a:rPr>
              <a:t>of stones, </a:t>
            </a:r>
          </a:p>
          <a:p>
            <a:pPr fontAlgn="auto">
              <a:spcAft>
                <a:spcPts val="0"/>
              </a:spcAft>
              <a:buFont typeface="Arial" pitchFamily="34" charset="0"/>
              <a:buChar char="•"/>
              <a:defRPr/>
            </a:pPr>
            <a:r>
              <a:rPr lang="en-CA" dirty="0" smtClean="0">
                <a:ea typeface="+mn-ea"/>
                <a:cs typeface="+mn-cs"/>
              </a:rPr>
              <a:t>reduces itching and peeling of skin, </a:t>
            </a:r>
          </a:p>
          <a:p>
            <a:pPr fontAlgn="auto">
              <a:spcAft>
                <a:spcPts val="0"/>
              </a:spcAft>
              <a:buFont typeface="Arial" pitchFamily="34" charset="0"/>
              <a:buChar char="•"/>
              <a:defRPr/>
            </a:pPr>
            <a:r>
              <a:rPr lang="en-CA" dirty="0" smtClean="0">
                <a:ea typeface="+mn-ea"/>
                <a:cs typeface="+mn-cs"/>
              </a:rPr>
              <a:t>allergic symptoms, </a:t>
            </a:r>
          </a:p>
          <a:p>
            <a:pPr fontAlgn="auto">
              <a:spcAft>
                <a:spcPts val="0"/>
              </a:spcAft>
              <a:buFont typeface="Arial" pitchFamily="34" charset="0"/>
              <a:buChar char="•"/>
              <a:defRPr/>
            </a:pPr>
            <a:r>
              <a:rPr lang="en-CA" dirty="0" smtClean="0">
                <a:ea typeface="+mn-ea"/>
                <a:cs typeface="+mn-cs"/>
              </a:rPr>
              <a:t>improves quality of hair, </a:t>
            </a:r>
          </a:p>
          <a:p>
            <a:pPr fontAlgn="auto">
              <a:spcAft>
                <a:spcPts val="0"/>
              </a:spcAft>
              <a:buFont typeface="Arial" pitchFamily="34" charset="0"/>
              <a:buChar char="•"/>
              <a:defRPr/>
            </a:pPr>
            <a:r>
              <a:rPr lang="en-CA" dirty="0" smtClean="0">
                <a:ea typeface="+mn-ea"/>
                <a:cs typeface="+mn-cs"/>
              </a:rPr>
              <a:t>strengthens bones and teeth, </a:t>
            </a:r>
          </a:p>
          <a:p>
            <a:pPr fontAlgn="auto">
              <a:spcAft>
                <a:spcPts val="0"/>
              </a:spcAft>
              <a:buFont typeface="Arial" pitchFamily="34" charset="0"/>
              <a:buChar char="•"/>
              <a:defRPr/>
            </a:pPr>
            <a:r>
              <a:rPr lang="en-CA" dirty="0" smtClean="0">
                <a:ea typeface="+mn-ea"/>
                <a:cs typeface="+mn-cs"/>
              </a:rPr>
              <a:t>protects against infectious diseases and parasites. </a:t>
            </a:r>
            <a:endParaRPr lang="en-CA" dirty="0">
              <a:ea typeface="+mn-ea"/>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ea typeface="+mj-ea"/>
                <a:cs typeface="+mj-cs"/>
              </a:rPr>
              <a:t/>
            </a:r>
            <a:br>
              <a:rPr lang="en-CA" dirty="0" smtClean="0">
                <a:ea typeface="+mj-ea"/>
                <a:cs typeface="+mj-cs"/>
              </a:rPr>
            </a:br>
            <a:r>
              <a:rPr lang="en-CA" dirty="0" smtClean="0">
                <a:ea typeface="+mj-ea"/>
                <a:cs typeface="+mj-cs"/>
              </a:rPr>
              <a:t>Very good bactericidal effect</a:t>
            </a:r>
            <a:br>
              <a:rPr lang="en-CA" dirty="0" smtClean="0">
                <a:ea typeface="+mj-ea"/>
                <a:cs typeface="+mj-cs"/>
              </a:rPr>
            </a:br>
            <a:endParaRPr lang="en-CA" dirty="0">
              <a:ea typeface="+mj-ea"/>
              <a:cs typeface="+mj-cs"/>
            </a:endParaRPr>
          </a:p>
        </p:txBody>
      </p:sp>
      <p:sp>
        <p:nvSpPr>
          <p:cNvPr id="3" name="Content Placeholder 2"/>
          <p:cNvSpPr>
            <a:spLocks noGrp="1"/>
          </p:cNvSpPr>
          <p:nvPr>
            <p:ph sz="quarter" idx="1"/>
          </p:nvPr>
        </p:nvSpPr>
        <p:spPr/>
        <p:txBody>
          <a:bodyPr rtlCol="0">
            <a:normAutofit fontScale="92500" lnSpcReduction="20000"/>
          </a:bodyPr>
          <a:lstStyle/>
          <a:p>
            <a:pPr fontAlgn="auto">
              <a:spcAft>
                <a:spcPts val="0"/>
              </a:spcAft>
              <a:buFont typeface="Arial" pitchFamily="34" charset="0"/>
              <a:buChar char="•"/>
              <a:defRPr/>
            </a:pPr>
            <a:r>
              <a:rPr lang="en-CA" dirty="0" smtClean="0">
                <a:ea typeface="+mn-ea"/>
                <a:cs typeface="+mn-cs"/>
              </a:rPr>
              <a:t>Combined structured fullerenes also have very good bactericidal properties. </a:t>
            </a:r>
          </a:p>
          <a:p>
            <a:pPr fontAlgn="auto">
              <a:spcAft>
                <a:spcPts val="0"/>
              </a:spcAft>
              <a:buFont typeface="Arial" pitchFamily="34" charset="0"/>
              <a:buChar char="•"/>
              <a:defRPr/>
            </a:pPr>
            <a:r>
              <a:rPr lang="en-CA" dirty="0" smtClean="0">
                <a:ea typeface="+mn-ea"/>
                <a:cs typeface="+mn-cs"/>
              </a:rPr>
              <a:t>These properties are used in filters to clean drinking water reservoirs, wells, drinking water treatment plants for municipalities and waste water treatment plants.</a:t>
            </a:r>
          </a:p>
          <a:p>
            <a:pPr fontAlgn="auto">
              <a:spcAft>
                <a:spcPts val="0"/>
              </a:spcAft>
              <a:buFont typeface="Arial" pitchFamily="34" charset="0"/>
              <a:buChar char="•"/>
              <a:defRPr/>
            </a:pPr>
            <a:r>
              <a:rPr lang="en-CA" dirty="0" smtClean="0">
                <a:ea typeface="+mn-ea"/>
                <a:cs typeface="+mn-cs"/>
              </a:rPr>
              <a:t>Furthermore these properties can be used very successfully for treating water in private and commercial pools. </a:t>
            </a:r>
          </a:p>
          <a:p>
            <a:pPr fontAlgn="auto">
              <a:spcAft>
                <a:spcPts val="0"/>
              </a:spcAft>
              <a:buFont typeface="Arial" pitchFamily="34" charset="0"/>
              <a:buChar char="•"/>
              <a:defRPr/>
            </a:pPr>
            <a:r>
              <a:rPr lang="en-CA" dirty="0" smtClean="0">
                <a:ea typeface="+mn-ea"/>
                <a:cs typeface="+mn-cs"/>
              </a:rPr>
              <a:t>Combined fullerenes also destroy harmful </a:t>
            </a:r>
            <a:r>
              <a:rPr lang="en-CA" dirty="0" err="1" smtClean="0">
                <a:ea typeface="+mn-ea"/>
                <a:cs typeface="+mn-cs"/>
              </a:rPr>
              <a:t>mesophilic</a:t>
            </a:r>
            <a:r>
              <a:rPr lang="en-CA" dirty="0" smtClean="0">
                <a:ea typeface="+mn-ea"/>
                <a:cs typeface="+mn-cs"/>
              </a:rPr>
              <a:t> bacteria, creating a natural biocide environment. </a:t>
            </a:r>
          </a:p>
          <a:p>
            <a:pPr fontAlgn="auto">
              <a:spcAft>
                <a:spcPts val="0"/>
              </a:spcAft>
              <a:buFont typeface="Arial" pitchFamily="34" charset="0"/>
              <a:buChar char="•"/>
              <a:defRPr/>
            </a:pPr>
            <a:r>
              <a:rPr lang="en-CA" dirty="0" smtClean="0">
                <a:ea typeface="+mn-ea"/>
                <a:cs typeface="+mn-cs"/>
              </a:rPr>
              <a:t>According to recent research they possess a so-called self-regulating property of suitable elements in the water. </a:t>
            </a:r>
          </a:p>
          <a:p>
            <a:pPr fontAlgn="auto">
              <a:spcAft>
                <a:spcPts val="0"/>
              </a:spcAft>
              <a:buFont typeface="Arial" pitchFamily="34" charset="0"/>
              <a:buChar char="•"/>
              <a:defRPr/>
            </a:pPr>
            <a:r>
              <a:rPr lang="en-CA" dirty="0" smtClean="0">
                <a:ea typeface="+mn-ea"/>
                <a:cs typeface="+mn-cs"/>
              </a:rPr>
              <a:t>Using the combined fullerene rocks during water treatment substantially reduces the cost of operation.</a:t>
            </a:r>
          </a:p>
          <a:p>
            <a:pPr fontAlgn="auto">
              <a:spcAft>
                <a:spcPts val="0"/>
              </a:spcAft>
              <a:buFont typeface="Arial" pitchFamily="34" charset="0"/>
              <a:buChar char="•"/>
              <a:defRPr/>
            </a:pPr>
            <a:endParaRPr lang="en-CA" dirty="0">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ea typeface="+mj-ea"/>
                <a:cs typeface="+mj-cs"/>
              </a:rPr>
              <a:t/>
            </a:r>
            <a:br>
              <a:rPr lang="en-CA" dirty="0" smtClean="0">
                <a:ea typeface="+mj-ea"/>
                <a:cs typeface="+mj-cs"/>
              </a:rPr>
            </a:br>
            <a:r>
              <a:rPr lang="en-CA" dirty="0" smtClean="0">
                <a:ea typeface="+mj-ea"/>
                <a:cs typeface="+mj-cs"/>
              </a:rPr>
              <a:t> SUMMARY OF FEATURES: </a:t>
            </a:r>
            <a:br>
              <a:rPr lang="en-CA" dirty="0" smtClean="0">
                <a:ea typeface="+mj-ea"/>
                <a:cs typeface="+mj-cs"/>
              </a:rPr>
            </a:br>
            <a:endParaRPr lang="en-CA" dirty="0">
              <a:ea typeface="+mj-ea"/>
              <a:cs typeface="+mj-cs"/>
            </a:endParaRPr>
          </a:p>
        </p:txBody>
      </p:sp>
      <p:sp>
        <p:nvSpPr>
          <p:cNvPr id="3" name="Content Placeholder 2"/>
          <p:cNvSpPr>
            <a:spLocks noGrp="1"/>
          </p:cNvSpPr>
          <p:nvPr>
            <p:ph sz="quarter" idx="1"/>
          </p:nvPr>
        </p:nvSpPr>
        <p:spPr/>
        <p:txBody>
          <a:bodyPr rtlCol="0">
            <a:normAutofit fontScale="92500" lnSpcReduction="20000"/>
          </a:bodyPr>
          <a:lstStyle/>
          <a:p>
            <a:pPr fontAlgn="auto">
              <a:spcAft>
                <a:spcPts val="0"/>
              </a:spcAft>
              <a:buFont typeface="Arial" pitchFamily="34" charset="0"/>
              <a:buChar char="•"/>
              <a:defRPr/>
            </a:pPr>
            <a:r>
              <a:rPr lang="en-CA" dirty="0" smtClean="0">
                <a:ea typeface="+mn-ea"/>
                <a:cs typeface="+mn-cs"/>
              </a:rPr>
              <a:t>Built-in hollow fiber membrane captures dead bodies of bacteria, viruses, spores, molds, yeasts and cysts. </a:t>
            </a:r>
          </a:p>
          <a:p>
            <a:pPr fontAlgn="auto">
              <a:spcAft>
                <a:spcPts val="0"/>
              </a:spcAft>
              <a:buFont typeface="Arial" pitchFamily="34" charset="0"/>
              <a:buChar char="•"/>
              <a:defRPr/>
            </a:pPr>
            <a:r>
              <a:rPr lang="en-CA" dirty="0" smtClean="0">
                <a:ea typeface="+mn-ea"/>
                <a:cs typeface="+mn-cs"/>
              </a:rPr>
              <a:t>Red flashing LED light indicates a need for a service call. (The need to replace the membrane after a specified time, longevity or the amount of flow.)  </a:t>
            </a:r>
          </a:p>
          <a:p>
            <a:pPr fontAlgn="auto">
              <a:spcAft>
                <a:spcPts val="0"/>
              </a:spcAft>
              <a:buFont typeface="Arial" pitchFamily="34" charset="0"/>
              <a:buChar char="•"/>
              <a:defRPr/>
            </a:pPr>
            <a:r>
              <a:rPr lang="en-CA" dirty="0" smtClean="0">
                <a:ea typeface="+mn-ea"/>
                <a:cs typeface="+mn-cs"/>
              </a:rPr>
              <a:t>Drinking this water prevents forming stones and gradual degrades kidney and gall stones by non- invasive method until complete dissolution and elimination from the body. </a:t>
            </a:r>
          </a:p>
          <a:p>
            <a:pPr fontAlgn="auto">
              <a:spcAft>
                <a:spcPts val="0"/>
              </a:spcAft>
              <a:buFont typeface="Arial" pitchFamily="34" charset="0"/>
              <a:buChar char="•"/>
              <a:defRPr/>
            </a:pPr>
            <a:r>
              <a:rPr lang="en-CA" dirty="0" smtClean="0">
                <a:ea typeface="+mn-ea"/>
                <a:cs typeface="+mn-cs"/>
              </a:rPr>
              <a:t>The system includes highly sophisticated electronic and acoustic control to remind of the need of the components replacement.  </a:t>
            </a:r>
          </a:p>
          <a:p>
            <a:pPr fontAlgn="auto">
              <a:spcAft>
                <a:spcPts val="0"/>
              </a:spcAft>
              <a:buFont typeface="Arial" pitchFamily="34" charset="0"/>
              <a:buChar char="•"/>
              <a:defRPr/>
            </a:pPr>
            <a:r>
              <a:rPr lang="en-CA" dirty="0" smtClean="0">
                <a:ea typeface="+mn-ea"/>
                <a:cs typeface="+mn-cs"/>
              </a:rPr>
              <a:t>Activates water molecules in the body, removing toxins, fats and chemicals from the blood circulation. 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CA" smtClean="0"/>
              <a:t>SUMMARY OF FEATURES:</a:t>
            </a:r>
          </a:p>
        </p:txBody>
      </p:sp>
      <p:sp>
        <p:nvSpPr>
          <p:cNvPr id="3" name="Content Placeholder 2"/>
          <p:cNvSpPr>
            <a:spLocks noGrp="1"/>
          </p:cNvSpPr>
          <p:nvPr>
            <p:ph sz="quarter" idx="1"/>
          </p:nvPr>
        </p:nvSpPr>
        <p:spPr/>
        <p:txBody>
          <a:bodyPr rtlCol="0">
            <a:normAutofit fontScale="92500" lnSpcReduction="20000"/>
          </a:bodyPr>
          <a:lstStyle/>
          <a:p>
            <a:pPr fontAlgn="auto">
              <a:spcAft>
                <a:spcPts val="0"/>
              </a:spcAft>
              <a:buNone/>
              <a:defRPr/>
            </a:pPr>
            <a:r>
              <a:rPr lang="en-CA" dirty="0" smtClean="0">
                <a:ea typeface="+mn-ea"/>
                <a:cs typeface="+mn-cs"/>
              </a:rPr>
              <a:t>By changing the physical properties to structured water, people can </a:t>
            </a:r>
            <a:r>
              <a:rPr lang="en-CA" dirty="0" smtClean="0">
                <a:ea typeface="+mn-ea"/>
                <a:cs typeface="+mn-cs"/>
              </a:rPr>
              <a:t>experience: </a:t>
            </a:r>
            <a:endParaRPr lang="en-CA" dirty="0" smtClean="0">
              <a:ea typeface="+mn-ea"/>
              <a:cs typeface="+mn-cs"/>
            </a:endParaRPr>
          </a:p>
          <a:p>
            <a:pPr fontAlgn="auto">
              <a:spcAft>
                <a:spcPts val="0"/>
              </a:spcAft>
              <a:buFont typeface="Arial" pitchFamily="34" charset="0"/>
              <a:buChar char="•"/>
              <a:defRPr/>
            </a:pPr>
            <a:r>
              <a:rPr lang="en-CA" dirty="0" smtClean="0">
                <a:ea typeface="+mn-ea"/>
                <a:cs typeface="+mn-cs"/>
              </a:rPr>
              <a:t>An improved functioning of the nervous system, improved blood circulation and improved metabolic processes. </a:t>
            </a:r>
          </a:p>
          <a:p>
            <a:pPr fontAlgn="auto">
              <a:spcAft>
                <a:spcPts val="0"/>
              </a:spcAft>
              <a:buFont typeface="Arial" pitchFamily="34" charset="0"/>
              <a:buChar char="•"/>
              <a:defRPr/>
            </a:pPr>
            <a:r>
              <a:rPr lang="en-CA" dirty="0" smtClean="0">
                <a:ea typeface="+mn-ea"/>
                <a:cs typeface="+mn-cs"/>
              </a:rPr>
              <a:t>By releasing negatively charged ions of salt surrounding the positively polarized particles of water molecules, AQ3 improves the water’s taste and aroma of water.  </a:t>
            </a:r>
          </a:p>
          <a:p>
            <a:pPr fontAlgn="auto">
              <a:spcAft>
                <a:spcPts val="0"/>
              </a:spcAft>
              <a:buFont typeface="Arial" pitchFamily="34" charset="0"/>
              <a:buChar char="•"/>
              <a:defRPr/>
            </a:pPr>
            <a:r>
              <a:rPr lang="en-CA" dirty="0" smtClean="0">
                <a:ea typeface="+mn-ea"/>
                <a:cs typeface="+mn-cs"/>
              </a:rPr>
              <a:t>Enriches the water with vital minerals such as: calcium, magnesium, sodium, potassium and many more ...changing the physical properties to structured water,  </a:t>
            </a:r>
          </a:p>
          <a:p>
            <a:pPr fontAlgn="auto">
              <a:spcAft>
                <a:spcPts val="0"/>
              </a:spcAft>
              <a:buFont typeface="Arial" pitchFamily="34" charset="0"/>
              <a:buChar char="•"/>
              <a:defRPr/>
            </a:pPr>
            <a:r>
              <a:rPr lang="en-CA" dirty="0" smtClean="0">
                <a:ea typeface="+mn-ea"/>
                <a:cs typeface="+mn-cs"/>
              </a:rPr>
              <a:t>In case the function of the mineralization stops the whole system is automatically shut down and the light will signal the requirement for a service call.</a:t>
            </a:r>
          </a:p>
          <a:p>
            <a:pPr fontAlgn="auto">
              <a:spcAft>
                <a:spcPts val="0"/>
              </a:spcAft>
              <a:buFont typeface="Arial" pitchFamily="34" charset="0"/>
              <a:buChar char="•"/>
              <a:defRPr/>
            </a:pPr>
            <a:endParaRPr lang="en-CA" dirty="0" smtClean="0">
              <a:ea typeface="+mn-ea"/>
              <a:cs typeface="+mn-cs"/>
            </a:endParaRPr>
          </a:p>
          <a:p>
            <a:pPr fontAlgn="auto">
              <a:spcAft>
                <a:spcPts val="0"/>
              </a:spcAft>
              <a:buFont typeface="Arial" pitchFamily="34" charset="0"/>
              <a:buChar char="•"/>
              <a:defRPr/>
            </a:pPr>
            <a:endParaRPr lang="en-CA" dirty="0">
              <a:ea typeface="+mn-ea"/>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CA" smtClean="0"/>
              <a:t>The water you drink</a:t>
            </a:r>
          </a:p>
        </p:txBody>
      </p:sp>
      <p:sp>
        <p:nvSpPr>
          <p:cNvPr id="3" name="Content Placeholder 2"/>
          <p:cNvSpPr>
            <a:spLocks noGrp="1"/>
          </p:cNvSpPr>
          <p:nvPr>
            <p:ph sz="quarter" idx="1"/>
          </p:nvPr>
        </p:nvSpPr>
        <p:spPr/>
        <p:txBody>
          <a:bodyPr rtlCol="0">
            <a:normAutofit fontScale="92500" lnSpcReduction="20000"/>
          </a:bodyPr>
          <a:lstStyle/>
          <a:p>
            <a:pPr fontAlgn="auto">
              <a:spcAft>
                <a:spcPts val="0"/>
              </a:spcAft>
              <a:buFont typeface="Arial" pitchFamily="34" charset="0"/>
              <a:buChar char="•"/>
              <a:defRPr/>
            </a:pPr>
            <a:r>
              <a:rPr lang="en-CA" dirty="0" smtClean="0">
                <a:ea typeface="+mn-ea"/>
                <a:cs typeface="+mn-cs"/>
              </a:rPr>
              <a:t>The State Health Department found the presence of drugs in drinking water supply, based on an extensive study between 2009–2011. </a:t>
            </a:r>
          </a:p>
          <a:p>
            <a:pPr fontAlgn="auto">
              <a:spcAft>
                <a:spcPts val="0"/>
              </a:spcAft>
              <a:buFont typeface="Arial" pitchFamily="34" charset="0"/>
              <a:buChar char="•"/>
              <a:defRPr/>
            </a:pPr>
            <a:r>
              <a:rPr lang="en-CA" dirty="0" smtClean="0">
                <a:ea typeface="+mn-ea"/>
                <a:cs typeface="+mn-cs"/>
              </a:rPr>
              <a:t>The researchers monitored the present of Naproxen, Ibuprofen and </a:t>
            </a:r>
            <a:r>
              <a:rPr lang="en-CA" dirty="0" err="1" smtClean="0">
                <a:ea typeface="+mn-ea"/>
                <a:cs typeface="+mn-cs"/>
              </a:rPr>
              <a:t>Diclofenac</a:t>
            </a:r>
            <a:r>
              <a:rPr lang="en-CA" dirty="0" smtClean="0">
                <a:ea typeface="+mn-ea"/>
                <a:cs typeface="+mn-cs"/>
              </a:rPr>
              <a:t>, the most often prescribed as an anti-inflammatory. </a:t>
            </a:r>
          </a:p>
          <a:p>
            <a:pPr fontAlgn="auto">
              <a:spcAft>
                <a:spcPts val="0"/>
              </a:spcAft>
              <a:buFont typeface="Arial" pitchFamily="34" charset="0"/>
              <a:buChar char="•"/>
              <a:defRPr/>
            </a:pPr>
            <a:r>
              <a:rPr lang="en-CA" dirty="0" smtClean="0">
                <a:ea typeface="+mn-ea"/>
                <a:cs typeface="+mn-cs"/>
              </a:rPr>
              <a:t>They also discovered </a:t>
            </a:r>
            <a:r>
              <a:rPr lang="en-CA" dirty="0" err="1" smtClean="0">
                <a:ea typeface="+mn-ea"/>
                <a:cs typeface="+mn-cs"/>
              </a:rPr>
              <a:t>Cermazepin</a:t>
            </a:r>
            <a:r>
              <a:rPr lang="en-CA" dirty="0" smtClean="0">
                <a:ea typeface="+mn-ea"/>
                <a:cs typeface="+mn-cs"/>
              </a:rPr>
              <a:t>- used to treat epilepsy and hormonally active substances 17</a:t>
            </a:r>
          </a:p>
          <a:p>
            <a:pPr fontAlgn="auto">
              <a:spcAft>
                <a:spcPts val="0"/>
              </a:spcAft>
              <a:buFont typeface="Arial" pitchFamily="34" charset="0"/>
              <a:buChar char="•"/>
              <a:defRPr/>
            </a:pPr>
            <a:r>
              <a:rPr lang="en-CA" dirty="0" err="1" smtClean="0">
                <a:ea typeface="+mn-ea"/>
                <a:cs typeface="+mn-cs"/>
              </a:rPr>
              <a:t>ethinylestradol</a:t>
            </a:r>
            <a:r>
              <a:rPr lang="en-CA" dirty="0" smtClean="0">
                <a:ea typeface="+mn-ea"/>
                <a:cs typeface="+mn-cs"/>
              </a:rPr>
              <a:t>, which is part of contraceptives. </a:t>
            </a:r>
          </a:p>
          <a:p>
            <a:pPr fontAlgn="auto">
              <a:spcAft>
                <a:spcPts val="0"/>
              </a:spcAft>
              <a:buFont typeface="Arial" pitchFamily="34" charset="0"/>
              <a:buChar char="•"/>
              <a:defRPr/>
            </a:pPr>
            <a:r>
              <a:rPr lang="en-CA" dirty="0" smtClean="0">
                <a:ea typeface="+mn-ea"/>
                <a:cs typeface="+mn-cs"/>
              </a:rPr>
              <a:t>These active substances entered the water supply mainly through urine of the users and from flushing unused drugs down the toilet.</a:t>
            </a:r>
          </a:p>
          <a:p>
            <a:pPr fontAlgn="auto">
              <a:spcAft>
                <a:spcPts val="0"/>
              </a:spcAft>
              <a:buFont typeface="Arial" pitchFamily="34" charset="0"/>
              <a:buChar char="•"/>
              <a:defRPr/>
            </a:pPr>
            <a:r>
              <a:rPr lang="en-CA" dirty="0" smtClean="0">
                <a:ea typeface="+mn-ea"/>
                <a:cs typeface="+mn-cs"/>
              </a:rPr>
              <a:t>Although they still do not present a liquidation risk to humans, detected levels of the substances may already threaten aquatic life in surface water near and around of waste water treatment plants.</a:t>
            </a:r>
            <a:endParaRPr lang="en-CA" dirty="0">
              <a:ea typeface="+mn-ea"/>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CA" smtClean="0"/>
              <a:t>Ultraviolet radiation</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Ultraviolet radiation with a length of 253.7 nanometer destroys bacteria and viruses such as type (Bacillus </a:t>
            </a:r>
            <a:r>
              <a:rPr lang="en-CA" dirty="0" err="1" smtClean="0">
                <a:ea typeface="+mn-ea"/>
                <a:cs typeface="+mn-cs"/>
              </a:rPr>
              <a:t>subtilis</a:t>
            </a:r>
            <a:r>
              <a:rPr lang="en-CA" dirty="0" smtClean="0">
                <a:ea typeface="+mn-ea"/>
                <a:cs typeface="+mn-cs"/>
              </a:rPr>
              <a:t>, </a:t>
            </a:r>
            <a:r>
              <a:rPr lang="en-CA" dirty="0" err="1" smtClean="0">
                <a:ea typeface="+mn-ea"/>
                <a:cs typeface="+mn-cs"/>
              </a:rPr>
              <a:t>Haemophilus</a:t>
            </a:r>
            <a:r>
              <a:rPr lang="en-CA" dirty="0" smtClean="0">
                <a:ea typeface="+mn-ea"/>
                <a:cs typeface="+mn-cs"/>
              </a:rPr>
              <a:t> </a:t>
            </a:r>
            <a:r>
              <a:rPr lang="en-CA" dirty="0" err="1" smtClean="0">
                <a:ea typeface="+mn-ea"/>
                <a:cs typeface="+mn-cs"/>
              </a:rPr>
              <a:t>influanzae</a:t>
            </a:r>
            <a:r>
              <a:rPr lang="en-CA" dirty="0" smtClean="0">
                <a:ea typeface="+mn-ea"/>
                <a:cs typeface="+mn-cs"/>
              </a:rPr>
              <a:t>, </a:t>
            </a:r>
            <a:r>
              <a:rPr lang="en-CA" dirty="0" err="1" smtClean="0">
                <a:ea typeface="+mn-ea"/>
                <a:cs typeface="+mn-cs"/>
              </a:rPr>
              <a:t>Diploccocus</a:t>
            </a:r>
            <a:r>
              <a:rPr lang="en-CA" dirty="0" smtClean="0">
                <a:ea typeface="+mn-ea"/>
                <a:cs typeface="+mn-cs"/>
              </a:rPr>
              <a:t> </a:t>
            </a:r>
            <a:r>
              <a:rPr lang="en-CA" dirty="0" err="1" smtClean="0">
                <a:ea typeface="+mn-ea"/>
                <a:cs typeface="+mn-cs"/>
              </a:rPr>
              <a:t>pneumoniae</a:t>
            </a:r>
            <a:r>
              <a:rPr lang="en-CA" dirty="0" smtClean="0">
                <a:ea typeface="+mn-ea"/>
                <a:cs typeface="+mn-cs"/>
              </a:rPr>
              <a:t>, </a:t>
            </a:r>
            <a:r>
              <a:rPr lang="en-CA" dirty="0" err="1" smtClean="0">
                <a:ea typeface="+mn-ea"/>
                <a:cs typeface="+mn-cs"/>
              </a:rPr>
              <a:t>enterobacteriacei</a:t>
            </a:r>
            <a:r>
              <a:rPr lang="en-CA" dirty="0" smtClean="0">
                <a:ea typeface="+mn-ea"/>
                <a:cs typeface="+mn-cs"/>
              </a:rPr>
              <a:t>, streptococci, </a:t>
            </a:r>
            <a:r>
              <a:rPr lang="en-CA" dirty="0" err="1" smtClean="0">
                <a:ea typeface="+mn-ea"/>
                <a:cs typeface="+mn-cs"/>
              </a:rPr>
              <a:t>micrococci</a:t>
            </a:r>
            <a:r>
              <a:rPr lang="en-CA" dirty="0" smtClean="0">
                <a:ea typeface="+mn-ea"/>
                <a:cs typeface="+mn-cs"/>
              </a:rPr>
              <a:t>, </a:t>
            </a:r>
            <a:r>
              <a:rPr lang="en-CA" dirty="0" err="1" smtClean="0">
                <a:ea typeface="+mn-ea"/>
                <a:cs typeface="+mn-cs"/>
              </a:rPr>
              <a:t>sacharomycet</a:t>
            </a:r>
            <a:r>
              <a:rPr lang="en-CA" dirty="0" smtClean="0">
                <a:ea typeface="+mn-ea"/>
                <a:cs typeface="+mn-cs"/>
              </a:rPr>
              <a:t>, </a:t>
            </a:r>
            <a:r>
              <a:rPr lang="en-CA" dirty="0" err="1" smtClean="0">
                <a:ea typeface="+mn-ea"/>
                <a:cs typeface="+mn-cs"/>
              </a:rPr>
              <a:t>aerobactery</a:t>
            </a:r>
            <a:r>
              <a:rPr lang="en-CA" dirty="0" smtClean="0">
                <a:ea typeface="+mn-ea"/>
                <a:cs typeface="+mn-cs"/>
              </a:rPr>
              <a:t>, fungi)</a:t>
            </a:r>
          </a:p>
          <a:p>
            <a:pPr fontAlgn="auto">
              <a:spcAft>
                <a:spcPts val="0"/>
              </a:spcAft>
              <a:buFont typeface="Arial" pitchFamily="34" charset="0"/>
              <a:buChar char="•"/>
              <a:defRPr/>
            </a:pPr>
            <a:r>
              <a:rPr lang="en-CA" dirty="0" smtClean="0">
                <a:ea typeface="+mn-ea"/>
                <a:cs typeface="+mn-cs"/>
              </a:rPr>
              <a:t>It also damages the structure of molecules of RNA / DNA eventually of proteins, enzymes or other biologically important macromolecules.</a:t>
            </a:r>
            <a:endParaRPr lang="en-CA" dirty="0">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CA" smtClean="0"/>
              <a:t>Ultraviolet radiation</a:t>
            </a:r>
          </a:p>
        </p:txBody>
      </p:sp>
      <p:sp>
        <p:nvSpPr>
          <p:cNvPr id="3" name="Content Placeholder 2"/>
          <p:cNvSpPr>
            <a:spLocks noGrp="1"/>
          </p:cNvSpPr>
          <p:nvPr>
            <p:ph sz="quarter" idx="1"/>
          </p:nvPr>
        </p:nvSpPr>
        <p:spPr/>
        <p:txBody>
          <a:bodyPr rtlCol="0">
            <a:normAutofit fontScale="85000" lnSpcReduction="20000"/>
          </a:bodyPr>
          <a:lstStyle/>
          <a:p>
            <a:pPr fontAlgn="auto">
              <a:spcAft>
                <a:spcPts val="0"/>
              </a:spcAft>
              <a:buFont typeface="Arial" pitchFamily="34" charset="0"/>
              <a:buChar char="•"/>
              <a:defRPr/>
            </a:pPr>
            <a:r>
              <a:rPr lang="en-CA" dirty="0" smtClean="0">
                <a:ea typeface="+mn-ea"/>
                <a:cs typeface="+mn-cs"/>
              </a:rPr>
              <a:t>it is also prevents the subsequent production of bacteria. </a:t>
            </a:r>
          </a:p>
          <a:p>
            <a:pPr fontAlgn="auto">
              <a:spcAft>
                <a:spcPts val="0"/>
              </a:spcAft>
              <a:buFont typeface="Arial" pitchFamily="34" charset="0"/>
              <a:buChar char="•"/>
              <a:defRPr/>
            </a:pPr>
            <a:r>
              <a:rPr lang="en-CA" dirty="0" smtClean="0">
                <a:ea typeface="+mn-ea"/>
                <a:cs typeface="+mn-cs"/>
              </a:rPr>
              <a:t>Ultraviolet radiation is completely harmless, environmental friendly and above all inexpensive method of disinfection. </a:t>
            </a:r>
          </a:p>
          <a:p>
            <a:pPr fontAlgn="auto">
              <a:spcAft>
                <a:spcPts val="0"/>
              </a:spcAft>
              <a:buFont typeface="Arial" pitchFamily="34" charset="0"/>
              <a:buChar char="•"/>
              <a:defRPr/>
            </a:pPr>
            <a:r>
              <a:rPr lang="en-CA" dirty="0" smtClean="0">
                <a:ea typeface="+mn-ea"/>
                <a:cs typeface="+mn-cs"/>
              </a:rPr>
              <a:t>For maximum effectiveness and efficiency, the monochromatic low pressure UV lamp is inserted into the silicon-glass container, which blocks wavelengths below the 220 nm. It is submerged in the system for the production of water, but also for water distribution. </a:t>
            </a:r>
          </a:p>
          <a:p>
            <a:pPr fontAlgn="auto">
              <a:spcAft>
                <a:spcPts val="0"/>
              </a:spcAft>
              <a:buFont typeface="Arial" pitchFamily="34" charset="0"/>
              <a:buChar char="•"/>
              <a:defRPr/>
            </a:pPr>
            <a:r>
              <a:rPr lang="en-CA" dirty="0" smtClean="0">
                <a:ea typeface="+mn-ea"/>
                <a:cs typeface="+mn-cs"/>
              </a:rPr>
              <a:t>The UV light is automatically switched on during manufacturing and storing of drinking water but also at the time of distribution into the system. This leads not only the automatic sterilization of the storage tanks and technological water which is used for domestic hot water ( DHW) but it also eliminates the possibility of occurrence of pathogenic gram-negative bacteria </a:t>
            </a:r>
            <a:r>
              <a:rPr lang="en-CA" dirty="0" err="1" smtClean="0">
                <a:ea typeface="+mn-ea"/>
                <a:cs typeface="+mn-cs"/>
              </a:rPr>
              <a:t>Legionella</a:t>
            </a:r>
            <a:r>
              <a:rPr lang="en-CA" dirty="0" smtClean="0">
                <a:ea typeface="+mn-ea"/>
                <a:cs typeface="+mn-cs"/>
              </a:rPr>
              <a:t> </a:t>
            </a:r>
            <a:r>
              <a:rPr lang="en-CA" dirty="0" err="1" smtClean="0">
                <a:ea typeface="+mn-ea"/>
                <a:cs typeface="+mn-cs"/>
              </a:rPr>
              <a:t>pneumophila</a:t>
            </a:r>
            <a:r>
              <a:rPr lang="en-CA" dirty="0" smtClean="0">
                <a:ea typeface="+mn-ea"/>
                <a:cs typeface="+mn-cs"/>
              </a:rPr>
              <a:t> type. </a:t>
            </a:r>
            <a:endParaRPr lang="en-CA" dirty="0">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CA" dirty="0" smtClean="0"/>
              <a:t>AQ3 Advanced Technology</a:t>
            </a:r>
            <a:endParaRPr lang="en-CA" dirty="0"/>
          </a:p>
        </p:txBody>
      </p:sp>
      <p:sp>
        <p:nvSpPr>
          <p:cNvPr id="20482" name="Content Placeholder 2"/>
          <p:cNvSpPr>
            <a:spLocks noGrp="1"/>
          </p:cNvSpPr>
          <p:nvPr>
            <p:ph sz="quarter" idx="1"/>
          </p:nvPr>
        </p:nvSpPr>
        <p:spPr/>
        <p:txBody>
          <a:bodyPr/>
          <a:lstStyle/>
          <a:p>
            <a:pPr>
              <a:buNone/>
            </a:pPr>
            <a:r>
              <a:rPr lang="en-CA" dirty="0" smtClean="0"/>
              <a:t>   Physical </a:t>
            </a:r>
            <a:r>
              <a:rPr lang="en-CA" dirty="0" smtClean="0"/>
              <a:t>barrier Membrane separation system divides contaminants into two separate streams, known as the permeate and the retentate, (which doesn’t pass through the membrane.) Membrane that separates the two streams is a physical barrier with highly specific properties that lets only certain selected ingredients of processed substances passing through the membrane.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CA" smtClean="0"/>
              <a:t>Ultraviolet radiation</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For this purpose we use original, powerful and high quality Philips lamp in conjunction UNI POWRE changer developed by our company for 12 to 24 VDC and guaranteed dose of 40 </a:t>
            </a:r>
            <a:r>
              <a:rPr lang="en-CA" dirty="0" err="1" smtClean="0">
                <a:ea typeface="+mn-ea"/>
                <a:cs typeface="+mn-cs"/>
              </a:rPr>
              <a:t>mJ</a:t>
            </a:r>
            <a:r>
              <a:rPr lang="en-CA" dirty="0" smtClean="0">
                <a:ea typeface="+mn-ea"/>
                <a:cs typeface="+mn-cs"/>
              </a:rPr>
              <a:t>/cm2 UV radiation, </a:t>
            </a:r>
          </a:p>
          <a:p>
            <a:pPr fontAlgn="auto">
              <a:spcAft>
                <a:spcPts val="0"/>
              </a:spcAft>
              <a:buFont typeface="Arial" pitchFamily="34" charset="0"/>
              <a:buChar char="•"/>
              <a:defRPr/>
            </a:pPr>
            <a:r>
              <a:rPr lang="en-CA" dirty="0" smtClean="0">
                <a:ea typeface="+mn-ea"/>
                <a:cs typeface="+mn-cs"/>
              </a:rPr>
              <a:t>however still maintaining the limit according to ANSI/NSF of 38 </a:t>
            </a:r>
            <a:r>
              <a:rPr lang="en-CA" dirty="0" err="1" smtClean="0">
                <a:ea typeface="+mn-ea"/>
                <a:cs typeface="+mn-cs"/>
              </a:rPr>
              <a:t>mW.s</a:t>
            </a:r>
            <a:r>
              <a:rPr lang="en-CA" dirty="0" smtClean="0">
                <a:ea typeface="+mn-ea"/>
                <a:cs typeface="+mn-cs"/>
              </a:rPr>
              <a:t>/cm2. </a:t>
            </a:r>
          </a:p>
          <a:p>
            <a:pPr fontAlgn="auto">
              <a:spcAft>
                <a:spcPts val="0"/>
              </a:spcAft>
              <a:buFont typeface="Arial" pitchFamily="34" charset="0"/>
              <a:buChar char="•"/>
              <a:defRPr/>
            </a:pPr>
            <a:r>
              <a:rPr lang="en-CA" dirty="0" smtClean="0">
                <a:ea typeface="+mn-ea"/>
                <a:cs typeface="+mn-cs"/>
              </a:rPr>
              <a:t>In case of ceasing of UV protection function the solenoid system and electro-valves are turned off and thus, limiting the production of industrial and potable water. At the same time, the light will indicate the need for service call.</a:t>
            </a:r>
          </a:p>
          <a:p>
            <a:pPr fontAlgn="auto">
              <a:spcAft>
                <a:spcPts val="0"/>
              </a:spcAft>
              <a:buFont typeface="Arial" pitchFamily="34" charset="0"/>
              <a:buChar char="•"/>
              <a:defRPr/>
            </a:pPr>
            <a:endParaRPr lang="en-CA" dirty="0">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CA" smtClean="0"/>
              <a:t>Technical Parameters </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solidFill>
                  <a:srgbClr val="FF0000"/>
                </a:solidFill>
                <a:ea typeface="+mn-ea"/>
                <a:cs typeface="+mn-cs"/>
              </a:rPr>
              <a:t>RED</a:t>
            </a:r>
            <a:r>
              <a:rPr lang="en-CA" dirty="0" smtClean="0">
                <a:ea typeface="+mn-ea"/>
                <a:cs typeface="+mn-cs"/>
              </a:rPr>
              <a:t> LIGHT: This will be done by red LED light in combination with a interrupted acoustic signal (UV lamp doesn’t function). </a:t>
            </a:r>
          </a:p>
          <a:p>
            <a:pPr fontAlgn="auto">
              <a:spcAft>
                <a:spcPts val="0"/>
              </a:spcAft>
              <a:buFont typeface="Arial" pitchFamily="34" charset="0"/>
              <a:buChar char="•"/>
              <a:defRPr/>
            </a:pPr>
            <a:r>
              <a:rPr lang="en-CA" dirty="0" smtClean="0">
                <a:solidFill>
                  <a:srgbClr val="00B050"/>
                </a:solidFill>
                <a:ea typeface="+mn-ea"/>
                <a:cs typeface="+mn-cs"/>
              </a:rPr>
              <a:t>GREEN</a:t>
            </a:r>
            <a:r>
              <a:rPr lang="en-CA" dirty="0" smtClean="0">
                <a:ea typeface="+mn-ea"/>
                <a:cs typeface="+mn-cs"/>
              </a:rPr>
              <a:t> LIGHT: The green LED light indicates that the inverter functions properly. </a:t>
            </a:r>
          </a:p>
          <a:p>
            <a:pPr fontAlgn="auto">
              <a:spcAft>
                <a:spcPts val="0"/>
              </a:spcAft>
              <a:buFont typeface="Arial" pitchFamily="34" charset="0"/>
              <a:buChar char="•"/>
              <a:defRPr/>
            </a:pPr>
            <a:r>
              <a:rPr lang="en-CA" dirty="0" smtClean="0">
                <a:solidFill>
                  <a:srgbClr val="0070C0"/>
                </a:solidFill>
                <a:ea typeface="+mn-ea"/>
                <a:cs typeface="+mn-cs"/>
              </a:rPr>
              <a:t>BLUE</a:t>
            </a:r>
            <a:r>
              <a:rPr lang="en-CA" dirty="0" smtClean="0">
                <a:ea typeface="+mn-ea"/>
                <a:cs typeface="+mn-cs"/>
              </a:rPr>
              <a:t> LIGHT: Flashing blue LED lamp indicates that the lamp produces UV radiation (standard feature). </a:t>
            </a:r>
          </a:p>
          <a:p>
            <a:pPr fontAlgn="auto">
              <a:spcAft>
                <a:spcPts val="0"/>
              </a:spcAft>
              <a:buFont typeface="Arial" pitchFamily="34" charset="0"/>
              <a:buChar char="•"/>
              <a:defRPr/>
            </a:pPr>
            <a:r>
              <a:rPr lang="en-CA" dirty="0" smtClean="0">
                <a:ea typeface="+mn-ea"/>
                <a:cs typeface="+mn-cs"/>
              </a:rPr>
              <a:t>WHITE LIGHT: The White LED light indicates the membranes cleaning.</a:t>
            </a:r>
            <a:endParaRPr lang="en-CA" dirty="0">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CA" smtClean="0"/>
              <a:t>Construction of System</a:t>
            </a:r>
          </a:p>
        </p:txBody>
      </p:sp>
      <p:sp>
        <p:nvSpPr>
          <p:cNvPr id="3" name="Content Placeholder 2"/>
          <p:cNvSpPr>
            <a:spLocks noGrp="1"/>
          </p:cNvSpPr>
          <p:nvPr>
            <p:ph sz="quarter" idx="1"/>
          </p:nvPr>
        </p:nvSpPr>
        <p:spPr/>
        <p:txBody>
          <a:bodyPr rtlCol="0">
            <a:normAutofit fontScale="70000" lnSpcReduction="20000"/>
          </a:bodyPr>
          <a:lstStyle/>
          <a:p>
            <a:pPr fontAlgn="auto">
              <a:spcAft>
                <a:spcPts val="0"/>
              </a:spcAft>
              <a:buFont typeface="Arial" pitchFamily="34" charset="0"/>
              <a:buChar char="•"/>
              <a:defRPr/>
            </a:pPr>
            <a:r>
              <a:rPr lang="en-CA" dirty="0" smtClean="0">
                <a:ea typeface="+mn-ea"/>
                <a:cs typeface="+mn-cs"/>
              </a:rPr>
              <a:t>The basic system includes thoughtfully designed fivefold mechanical pre-filtration system.</a:t>
            </a:r>
          </a:p>
          <a:p>
            <a:pPr fontAlgn="auto">
              <a:spcAft>
                <a:spcPts val="0"/>
              </a:spcAft>
              <a:buFont typeface="Arial" pitchFamily="34" charset="0"/>
              <a:buChar char="•"/>
              <a:defRPr/>
            </a:pPr>
            <a:r>
              <a:rPr lang="en-CA" dirty="0" smtClean="0">
                <a:ea typeface="+mn-ea"/>
                <a:cs typeface="+mn-cs"/>
              </a:rPr>
              <a:t>The transparent container for easy visual inspection of pre-filters is included.  </a:t>
            </a:r>
          </a:p>
          <a:p>
            <a:pPr fontAlgn="auto">
              <a:spcAft>
                <a:spcPts val="0"/>
              </a:spcAft>
              <a:buFont typeface="Arial" pitchFamily="34" charset="0"/>
              <a:buChar char="•"/>
              <a:defRPr/>
            </a:pPr>
            <a:r>
              <a:rPr lang="en-CA" dirty="0" smtClean="0">
                <a:ea typeface="+mn-ea"/>
                <a:cs typeface="+mn-cs"/>
              </a:rPr>
              <a:t>Accurate digital measurement of water flow by pulse turbine flow meter made from harmless </a:t>
            </a:r>
            <a:r>
              <a:rPr lang="en-CA" dirty="0" err="1" smtClean="0">
                <a:ea typeface="+mn-ea"/>
                <a:cs typeface="+mn-cs"/>
              </a:rPr>
              <a:t>Grilamid</a:t>
            </a:r>
            <a:r>
              <a:rPr lang="en-CA" dirty="0" smtClean="0">
                <a:ea typeface="+mn-ea"/>
                <a:cs typeface="+mn-cs"/>
              </a:rPr>
              <a:t> (optional).  </a:t>
            </a:r>
          </a:p>
          <a:p>
            <a:pPr fontAlgn="auto">
              <a:spcAft>
                <a:spcPts val="0"/>
              </a:spcAft>
              <a:buFont typeface="Arial" pitchFamily="34" charset="0"/>
              <a:buChar char="•"/>
              <a:defRPr/>
            </a:pPr>
            <a:r>
              <a:rPr lang="en-CA" dirty="0" smtClean="0">
                <a:ea typeface="+mn-ea"/>
                <a:cs typeface="+mn-cs"/>
              </a:rPr>
              <a:t>The professional version includes a control unit for remote transmission of information.  </a:t>
            </a:r>
          </a:p>
          <a:p>
            <a:pPr fontAlgn="auto">
              <a:spcAft>
                <a:spcPts val="0"/>
              </a:spcAft>
              <a:buFont typeface="Arial" pitchFamily="34" charset="0"/>
              <a:buChar char="•"/>
              <a:defRPr/>
            </a:pPr>
            <a:r>
              <a:rPr lang="en-CA" dirty="0" smtClean="0">
                <a:ea typeface="+mn-ea"/>
                <a:cs typeface="+mn-cs"/>
              </a:rPr>
              <a:t>Digital measurement of input water temperature with calculation of actual production of technological and drinking water (optional).  </a:t>
            </a:r>
          </a:p>
          <a:p>
            <a:pPr fontAlgn="auto">
              <a:spcAft>
                <a:spcPts val="0"/>
              </a:spcAft>
              <a:buFont typeface="Arial" pitchFamily="34" charset="0"/>
              <a:buChar char="•"/>
              <a:defRPr/>
            </a:pPr>
            <a:r>
              <a:rPr lang="en-CA" dirty="0" smtClean="0">
                <a:ea typeface="+mn-ea"/>
                <a:cs typeface="+mn-cs"/>
              </a:rPr>
              <a:t>The professional version includes remote transmission of this information including graphic and numeric data.  </a:t>
            </a:r>
          </a:p>
          <a:p>
            <a:pPr fontAlgn="auto">
              <a:spcAft>
                <a:spcPts val="0"/>
              </a:spcAft>
              <a:buFont typeface="Arial" pitchFamily="34" charset="0"/>
              <a:buChar char="•"/>
              <a:defRPr/>
            </a:pPr>
            <a:r>
              <a:rPr lang="en-CA" dirty="0" smtClean="0">
                <a:ea typeface="+mn-ea"/>
                <a:cs typeface="+mn-cs"/>
              </a:rPr>
              <a:t>There is continuous quality measurement of produced water showing efficiency in %. In case the efficiency falls bellow 85%, the unit turns it off and red flashing LED light indicates service call request (optional).  </a:t>
            </a:r>
          </a:p>
          <a:p>
            <a:pPr fontAlgn="auto">
              <a:spcAft>
                <a:spcPts val="0"/>
              </a:spcAft>
              <a:buFont typeface="Arial" pitchFamily="34" charset="0"/>
              <a:buChar char="•"/>
              <a:defRPr/>
            </a:pPr>
            <a:r>
              <a:rPr lang="en-CA" dirty="0" smtClean="0">
                <a:ea typeface="+mn-ea"/>
                <a:cs typeface="+mn-cs"/>
              </a:rPr>
              <a:t>The professional version includes unit with remote transmission of data and remote correction control. </a:t>
            </a:r>
            <a:endParaRPr lang="en-CA" dirty="0">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CA" smtClean="0"/>
              <a:t>Construction of System</a:t>
            </a:r>
          </a:p>
        </p:txBody>
      </p:sp>
      <p:sp>
        <p:nvSpPr>
          <p:cNvPr id="3" name="Content Placeholder 2"/>
          <p:cNvSpPr>
            <a:spLocks noGrp="1"/>
          </p:cNvSpPr>
          <p:nvPr>
            <p:ph sz="quarter" idx="1"/>
          </p:nvPr>
        </p:nvSpPr>
        <p:spPr/>
        <p:txBody>
          <a:bodyPr>
            <a:normAutofit/>
          </a:bodyPr>
          <a:lstStyle/>
          <a:p>
            <a:pPr>
              <a:lnSpc>
                <a:spcPct val="80000"/>
              </a:lnSpc>
            </a:pPr>
            <a:r>
              <a:rPr lang="en-CA" sz="2000" smtClean="0"/>
              <a:t>Stainless steel pressure tanks from 12 – 300 liters (3.17 – 79.26 gallons), </a:t>
            </a:r>
          </a:p>
          <a:p>
            <a:pPr>
              <a:lnSpc>
                <a:spcPct val="80000"/>
              </a:lnSpc>
            </a:pPr>
            <a:r>
              <a:rPr lang="en-CA" sz="2000" smtClean="0"/>
              <a:t>plastic or glass laminate atmospheric; </a:t>
            </a:r>
          </a:p>
          <a:p>
            <a:pPr>
              <a:lnSpc>
                <a:spcPct val="80000"/>
              </a:lnSpc>
            </a:pPr>
            <a:r>
              <a:rPr lang="en-CA" sz="2000" smtClean="0"/>
              <a:t>non-pressure tanks with capacity of 500 liters (132 gallons) to 3000 liters (792.5 gallons) are available. </a:t>
            </a:r>
          </a:p>
          <a:p>
            <a:pPr>
              <a:lnSpc>
                <a:spcPct val="80000"/>
              </a:lnSpc>
            </a:pPr>
            <a:r>
              <a:rPr lang="en-CA" sz="2000" smtClean="0"/>
              <a:t>With these non-pressure tanks we can install an extra aeration by oxygen. Water in such treated storage tank will last over 120 days without bacteria (optional).  </a:t>
            </a:r>
          </a:p>
          <a:p>
            <a:pPr>
              <a:lnSpc>
                <a:spcPct val="80000"/>
              </a:lnSpc>
            </a:pPr>
            <a:r>
              <a:rPr lang="en-CA" sz="2000" smtClean="0"/>
              <a:t>Pulse cleaning of membranes using the programmable dynamic asymmetric non-cyclical pressure changes and flow with assistance of a digital timer and electro-valve is offered in the basic system.  </a:t>
            </a:r>
          </a:p>
          <a:p>
            <a:pPr>
              <a:lnSpc>
                <a:spcPct val="80000"/>
              </a:lnSpc>
            </a:pPr>
            <a:r>
              <a:rPr lang="en-CA" sz="2000" smtClean="0"/>
              <a:t>Pressure differential measurement of pre-filter contamination measured with gauges is in the basic offer. </a:t>
            </a:r>
          </a:p>
          <a:p>
            <a:pPr>
              <a:lnSpc>
                <a:spcPct val="80000"/>
              </a:lnSpc>
            </a:pPr>
            <a:r>
              <a:rPr lang="en-CA" sz="2000" smtClean="0"/>
              <a:t>The mechanical pre-filters are available sterilized, saturated with colloidal silver batch of 10 “or 20 coarseness 100, 50 10, 5 and 1 micron is available as optional.</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CA" smtClean="0"/>
              <a:t>Construction of System</a:t>
            </a:r>
          </a:p>
        </p:txBody>
      </p:sp>
      <p:sp>
        <p:nvSpPr>
          <p:cNvPr id="3" name="Content Placeholder 2"/>
          <p:cNvSpPr>
            <a:spLocks noGrp="1"/>
          </p:cNvSpPr>
          <p:nvPr>
            <p:ph sz="quarter" idx="1"/>
          </p:nvPr>
        </p:nvSpPr>
        <p:spPr/>
        <p:txBody>
          <a:bodyPr>
            <a:normAutofit lnSpcReduction="10000"/>
          </a:bodyPr>
          <a:lstStyle/>
          <a:p>
            <a:pPr>
              <a:lnSpc>
                <a:spcPct val="80000"/>
              </a:lnSpc>
            </a:pPr>
            <a:r>
              <a:rPr lang="en-CA" sz="2200" smtClean="0"/>
              <a:t>Linear optimization of waste concentrate with needle valve and pressure gauge (as a standard) concentrate recirculation and backwash as an optional accessory.  </a:t>
            </a:r>
          </a:p>
          <a:p>
            <a:pPr>
              <a:lnSpc>
                <a:spcPct val="80000"/>
              </a:lnSpc>
            </a:pPr>
            <a:r>
              <a:rPr lang="en-CA" sz="2200" smtClean="0"/>
              <a:t>PMR – pulse magnetic resonance integrated device of multi- electromagnetic field turned on by 2 independent 2 coil generators. Each coil realigns its frequency within the frequency band according to the program that is stored in the control microprocessor. </a:t>
            </a:r>
          </a:p>
          <a:p>
            <a:pPr>
              <a:lnSpc>
                <a:spcPct val="80000"/>
              </a:lnSpc>
            </a:pPr>
            <a:r>
              <a:rPr lang="en-CA" sz="2200" smtClean="0"/>
              <a:t>The design is based on the fact that the adjustment of various minerals contained in the water is most effective at as certain frequency specific to each mineral. </a:t>
            </a:r>
          </a:p>
          <a:p>
            <a:pPr>
              <a:lnSpc>
                <a:spcPct val="80000"/>
              </a:lnSpc>
            </a:pPr>
            <a:r>
              <a:rPr lang="en-CA" sz="2200" smtClean="0"/>
              <a:t>Shut off valve which stops input of water when the tank is filled is standard. This feature saves water that would go to a sewage system without benefit. (DUO extra)</a:t>
            </a:r>
          </a:p>
          <a:p>
            <a:pPr>
              <a:lnSpc>
                <a:spcPct val="80000"/>
              </a:lnSpc>
            </a:pPr>
            <a:endParaRPr lang="en-CA" sz="220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CA" smtClean="0"/>
              <a:t>Construction of System</a:t>
            </a:r>
          </a:p>
        </p:txBody>
      </p:sp>
      <p:sp>
        <p:nvSpPr>
          <p:cNvPr id="3" name="Content Placeholder 2"/>
          <p:cNvSpPr>
            <a:spLocks noGrp="1"/>
          </p:cNvSpPr>
          <p:nvPr>
            <p:ph sz="quarter" idx="1"/>
          </p:nvPr>
        </p:nvSpPr>
        <p:spPr>
          <a:xfrm>
            <a:off x="457200" y="1600200"/>
            <a:ext cx="8229600" cy="4708525"/>
          </a:xfrm>
        </p:spPr>
        <p:txBody>
          <a:bodyPr>
            <a:normAutofit lnSpcReduction="10000"/>
          </a:bodyPr>
          <a:lstStyle/>
          <a:p>
            <a:pPr>
              <a:lnSpc>
                <a:spcPct val="80000"/>
              </a:lnSpc>
            </a:pPr>
            <a:r>
              <a:rPr lang="en-CA" sz="2700" smtClean="0"/>
              <a:t>Additionally the program integrates cycles with rapid turbulence frequency in amplitude modulation of coil current. </a:t>
            </a:r>
          </a:p>
          <a:p>
            <a:pPr>
              <a:lnSpc>
                <a:spcPct val="80000"/>
              </a:lnSpc>
            </a:pPr>
            <a:r>
              <a:rPr lang="en-CA" sz="2700" smtClean="0"/>
              <a:t>This method prevents the formation of scale from a wide range of minerals not only in the filter device itself, in the hydrophobic modules and storage tanks but mainly along the whole distribution network of both technological as well as drinking water. LED light indicating this process (optional).  </a:t>
            </a:r>
          </a:p>
          <a:p>
            <a:pPr>
              <a:lnSpc>
                <a:spcPct val="80000"/>
              </a:lnSpc>
            </a:pPr>
            <a:r>
              <a:rPr lang="en-CA" sz="2700" smtClean="0"/>
              <a:t>Specifically designed automatic shut off asymmetric saver valve (high flow DUO) with two nano-return valves for drinking and technological water and automatic.</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CA" smtClean="0"/>
              <a:t>Construction of System</a:t>
            </a:r>
          </a:p>
        </p:txBody>
      </p:sp>
      <p:sp>
        <p:nvSpPr>
          <p:cNvPr id="3" name="Content Placeholder 2"/>
          <p:cNvSpPr>
            <a:spLocks noGrp="1"/>
          </p:cNvSpPr>
          <p:nvPr>
            <p:ph sz="quarter" idx="1"/>
          </p:nvPr>
        </p:nvSpPr>
        <p:spPr/>
        <p:txBody>
          <a:bodyPr rtlCol="0">
            <a:normAutofit fontScale="92500" lnSpcReduction="20000"/>
          </a:bodyPr>
          <a:lstStyle/>
          <a:p>
            <a:pPr fontAlgn="auto">
              <a:spcAft>
                <a:spcPts val="0"/>
              </a:spcAft>
              <a:buFont typeface="Arial" pitchFamily="34" charset="0"/>
              <a:buChar char="•"/>
              <a:defRPr/>
            </a:pPr>
            <a:r>
              <a:rPr lang="en-CA" dirty="0" smtClean="0">
                <a:ea typeface="+mn-ea"/>
                <a:cs typeface="+mn-cs"/>
              </a:rPr>
              <a:t>With a regular service and proper care, the equipment will reward you with a high stability, long life, minimal operating cost and high quality of output product. (30 years)  </a:t>
            </a:r>
          </a:p>
          <a:p>
            <a:pPr fontAlgn="auto">
              <a:spcAft>
                <a:spcPts val="0"/>
              </a:spcAft>
              <a:buFont typeface="Arial" pitchFamily="34" charset="0"/>
              <a:buChar char="•"/>
              <a:defRPr/>
            </a:pPr>
            <a:r>
              <a:rPr lang="en-CA" dirty="0" smtClean="0">
                <a:ea typeface="+mn-ea"/>
                <a:cs typeface="+mn-cs"/>
              </a:rPr>
              <a:t>The power input various according to design and features chosen, from 25 Watts to 80 Watts per hour. </a:t>
            </a:r>
          </a:p>
          <a:p>
            <a:pPr fontAlgn="auto">
              <a:spcAft>
                <a:spcPts val="0"/>
              </a:spcAft>
              <a:buFont typeface="Arial" pitchFamily="34" charset="0"/>
              <a:buChar char="•"/>
              <a:defRPr/>
            </a:pPr>
            <a:r>
              <a:rPr lang="en-CA" dirty="0" smtClean="0">
                <a:ea typeface="+mn-ea"/>
                <a:cs typeface="+mn-cs"/>
              </a:rPr>
              <a:t>Green LED indicator shows the correct operating state. </a:t>
            </a:r>
          </a:p>
          <a:p>
            <a:pPr fontAlgn="auto">
              <a:spcAft>
                <a:spcPts val="0"/>
              </a:spcAft>
              <a:buFont typeface="Arial" pitchFamily="34" charset="0"/>
              <a:buChar char="•"/>
              <a:defRPr/>
            </a:pPr>
            <a:r>
              <a:rPr lang="en-CA" dirty="0" smtClean="0">
                <a:ea typeface="+mn-ea"/>
                <a:cs typeface="+mn-cs"/>
              </a:rPr>
              <a:t>PWR model line voltage 108-240 VAC_ 48/62 Hz (12-24 VDC UNIT POWER). </a:t>
            </a:r>
          </a:p>
          <a:p>
            <a:pPr fontAlgn="auto">
              <a:spcAft>
                <a:spcPts val="0"/>
              </a:spcAft>
              <a:buFont typeface="Arial" pitchFamily="34" charset="0"/>
              <a:buChar char="•"/>
              <a:defRPr/>
            </a:pPr>
            <a:r>
              <a:rPr lang="en-CA" dirty="0" smtClean="0">
                <a:ea typeface="+mn-ea"/>
                <a:cs typeface="+mn-cs"/>
              </a:rPr>
              <a:t>SOL model – solar panel operated on 12-24 VDC UNI POWER, back up gel battery of output about 45 to 145 Ah, with the possibility of switching to the grid voltage and charging by a grid charger during rain, fog, rainy season (optional). </a:t>
            </a:r>
            <a:endParaRPr lang="en-CA" dirty="0">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CA" smtClean="0"/>
              <a:t>Construction of System</a:t>
            </a:r>
          </a:p>
        </p:txBody>
      </p:sp>
      <p:sp>
        <p:nvSpPr>
          <p:cNvPr id="3" name="Content Placeholder 2"/>
          <p:cNvSpPr>
            <a:spLocks noGrp="1"/>
          </p:cNvSpPr>
          <p:nvPr>
            <p:ph sz="quarter" idx="1"/>
          </p:nvPr>
        </p:nvSpPr>
        <p:spPr>
          <a:xfrm>
            <a:off x="457200" y="1600200"/>
            <a:ext cx="8229600" cy="4492625"/>
          </a:xfrm>
        </p:spPr>
        <p:txBody>
          <a:bodyPr rtlCol="0">
            <a:normAutofit fontScale="77500" lnSpcReduction="20000"/>
          </a:bodyPr>
          <a:lstStyle/>
          <a:p>
            <a:pPr fontAlgn="auto">
              <a:spcAft>
                <a:spcPts val="0"/>
              </a:spcAft>
              <a:buFont typeface="Arial" pitchFamily="34" charset="0"/>
              <a:buChar char="•"/>
              <a:defRPr/>
            </a:pPr>
            <a:r>
              <a:rPr lang="en-CA" dirty="0" smtClean="0">
                <a:ea typeface="+mn-ea"/>
                <a:cs typeface="+mn-cs"/>
              </a:rPr>
              <a:t>There is a UNIT POWER model with universal input voltage from 12 VDC to 240 VAC with automatic voltage indicator at the terminals.</a:t>
            </a:r>
          </a:p>
          <a:p>
            <a:pPr fontAlgn="auto">
              <a:spcAft>
                <a:spcPts val="0"/>
              </a:spcAft>
              <a:buFont typeface="Arial" pitchFamily="34" charset="0"/>
              <a:buChar char="•"/>
              <a:defRPr/>
            </a:pPr>
            <a:r>
              <a:rPr lang="en-CA" dirty="0" smtClean="0">
                <a:ea typeface="+mn-ea"/>
                <a:cs typeface="+mn-cs"/>
              </a:rPr>
              <a:t>The source may be a lighter plug in a car or in a truck, construction machinery or marine generator, regular grid source, portable gas, diesel or gasoline generator working with DC or AC current within a frequency range from 48 to 62 Hz. </a:t>
            </a:r>
          </a:p>
          <a:p>
            <a:pPr fontAlgn="auto">
              <a:spcAft>
                <a:spcPts val="0"/>
              </a:spcAft>
              <a:buFont typeface="Arial" pitchFamily="34" charset="0"/>
              <a:buChar char="•"/>
              <a:defRPr/>
            </a:pPr>
            <a:r>
              <a:rPr lang="en-CA" dirty="0" smtClean="0">
                <a:ea typeface="+mn-ea"/>
                <a:cs typeface="+mn-cs"/>
              </a:rPr>
              <a:t>However we prefer the DC voltage eliminated the need for conversion AC/DC which leads to greatest energy loss. (The desire d combination can be supplied on request). </a:t>
            </a:r>
          </a:p>
          <a:p>
            <a:pPr fontAlgn="auto">
              <a:spcAft>
                <a:spcPts val="0"/>
              </a:spcAft>
              <a:buFont typeface="Arial" pitchFamily="34" charset="0"/>
              <a:buChar char="•"/>
              <a:defRPr/>
            </a:pPr>
            <a:r>
              <a:rPr lang="en-CA" dirty="0" smtClean="0">
                <a:ea typeface="+mn-ea"/>
                <a:cs typeface="+mn-cs"/>
              </a:rPr>
              <a:t>Input voltage 108 – 240 VAC 48/62 Hz (12 – 24 VDC UNIT POWER), (IP 65 for models with solar panel)  </a:t>
            </a:r>
          </a:p>
          <a:p>
            <a:pPr fontAlgn="auto">
              <a:spcAft>
                <a:spcPts val="0"/>
              </a:spcAft>
              <a:buFont typeface="Arial" pitchFamily="34" charset="0"/>
              <a:buChar char="•"/>
              <a:defRPr/>
            </a:pPr>
            <a:r>
              <a:rPr lang="en-CA" dirty="0" smtClean="0">
                <a:ea typeface="+mn-ea"/>
                <a:cs typeface="+mn-cs"/>
              </a:rPr>
              <a:t>Device performance at 25˚ C – (77˚ F) about 1000 L / day (264.17 gallons) </a:t>
            </a:r>
          </a:p>
          <a:p>
            <a:pPr fontAlgn="auto">
              <a:spcAft>
                <a:spcPts val="0"/>
              </a:spcAft>
              <a:buFont typeface="Arial" pitchFamily="34" charset="0"/>
              <a:buChar char="•"/>
              <a:defRPr/>
            </a:pPr>
            <a:r>
              <a:rPr lang="en-CA" dirty="0" smtClean="0">
                <a:ea typeface="+mn-ea"/>
                <a:cs typeface="+mn-cs"/>
              </a:rPr>
              <a:t>Applicable environment in the temperature range from 1˚C to 43˚C    (33.8˚ F–to 109.4˚F) Assumed ambient relative humidity is up to 72%, electric protection to IP 42 (90%, IP 56 optional)</a:t>
            </a:r>
          </a:p>
          <a:p>
            <a:pPr fontAlgn="auto">
              <a:spcAft>
                <a:spcPts val="0"/>
              </a:spcAft>
              <a:buFont typeface="Arial" pitchFamily="34" charset="0"/>
              <a:buChar char="•"/>
              <a:defRPr/>
            </a:pPr>
            <a:endParaRPr lang="en-CA" dirty="0">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CA" smtClean="0"/>
              <a:t>FAQ1 </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b="1" dirty="0" smtClean="0">
                <a:ea typeface="+mn-ea"/>
                <a:cs typeface="+mn-cs"/>
              </a:rPr>
              <a:t>What does “Physical Water Purification” mean? </a:t>
            </a:r>
            <a:r>
              <a:rPr lang="en-CA" dirty="0" smtClean="0">
                <a:ea typeface="+mn-ea"/>
                <a:cs typeface="+mn-cs"/>
              </a:rPr>
              <a:t>Physical Water Purification in a non-chemical process that uses only natural relationships and not chemical ones. The water molecule passing through our 3D membrane is stripped of all ‘loads” to which it was exposed to and then carried during its life cycle. It becomes only virgin pure and in its original natural state. After purifying, it may again engage in broader relations as drinking or technological water.</a:t>
            </a:r>
            <a:endParaRPr lang="en-CA" dirty="0">
              <a:ea typeface="+mn-ea"/>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CA" smtClean="0"/>
              <a:t>FAQ2</a:t>
            </a:r>
          </a:p>
        </p:txBody>
      </p:sp>
      <p:sp>
        <p:nvSpPr>
          <p:cNvPr id="95234" name="Content Placeholder 2"/>
          <p:cNvSpPr>
            <a:spLocks noGrp="1"/>
          </p:cNvSpPr>
          <p:nvPr>
            <p:ph sz="quarter" idx="1"/>
          </p:nvPr>
        </p:nvSpPr>
        <p:spPr/>
        <p:txBody>
          <a:bodyPr/>
          <a:lstStyle/>
          <a:p>
            <a:r>
              <a:rPr lang="en-CA" b="1" smtClean="0"/>
              <a:t>How can polluted water be regenerated by your technology? </a:t>
            </a:r>
          </a:p>
          <a:p>
            <a:r>
              <a:rPr lang="en-CA" smtClean="0"/>
              <a:t>In fact, almost any substrate can be regenerated, as long as it flows a little. But even very dense mixture can be diluted first and then regenerated by our technology.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CA" dirty="0" smtClean="0"/>
              <a:t>AQ3 Advanced Technology</a:t>
            </a:r>
            <a:endParaRPr lang="en-CA" dirty="0"/>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Membrane permeability </a:t>
            </a:r>
          </a:p>
          <a:p>
            <a:pPr fontAlgn="auto">
              <a:spcAft>
                <a:spcPts val="0"/>
              </a:spcAft>
              <a:buFont typeface="Arial" pitchFamily="34" charset="0"/>
              <a:buChar char="•"/>
              <a:defRPr/>
            </a:pPr>
            <a:r>
              <a:rPr lang="en-CA" dirty="0" smtClean="0">
                <a:ea typeface="+mn-ea"/>
                <a:cs typeface="+mn-cs"/>
              </a:rPr>
              <a:t>The pores of the material from which the membrane is made are so small that it is necessary to indicate their size in Angstrom (1010 m) and where there is driving force behind the passage of liquid through the membrane, is a either vacuum or pressure gradient. In fact, the pores in membranes for </a:t>
            </a:r>
            <a:r>
              <a:rPr lang="en-CA" dirty="0" err="1" smtClean="0">
                <a:ea typeface="+mn-ea"/>
                <a:cs typeface="+mn-cs"/>
              </a:rPr>
              <a:t>nano</a:t>
            </a:r>
            <a:r>
              <a:rPr lang="en-CA" dirty="0" smtClean="0">
                <a:ea typeface="+mn-ea"/>
                <a:cs typeface="+mn-cs"/>
              </a:rPr>
              <a:t>-filtration and for reverse osmosis are so small that they are practically invisible, even under electron microscope.</a:t>
            </a:r>
            <a:endParaRPr lang="en-CA" dirty="0">
              <a:ea typeface="+mn-ea"/>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CA" smtClean="0"/>
              <a:t>FAQ3</a:t>
            </a:r>
          </a:p>
        </p:txBody>
      </p:sp>
      <p:sp>
        <p:nvSpPr>
          <p:cNvPr id="96258" name="Content Placeholder 2"/>
          <p:cNvSpPr>
            <a:spLocks noGrp="1"/>
          </p:cNvSpPr>
          <p:nvPr>
            <p:ph sz="quarter" idx="1"/>
          </p:nvPr>
        </p:nvSpPr>
        <p:spPr/>
        <p:txBody>
          <a:bodyPr/>
          <a:lstStyle/>
          <a:p>
            <a:r>
              <a:rPr lang="en-CA" b="1" smtClean="0"/>
              <a:t>Can your system clean radioactive water? </a:t>
            </a:r>
          </a:p>
          <a:p>
            <a:r>
              <a:rPr lang="en-CA" smtClean="0"/>
              <a:t>Yes, we can even separate radon gas.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CA" smtClean="0"/>
              <a:t>FAQ4</a:t>
            </a:r>
          </a:p>
        </p:txBody>
      </p:sp>
      <p:sp>
        <p:nvSpPr>
          <p:cNvPr id="3" name="Content Placeholder 2"/>
          <p:cNvSpPr>
            <a:spLocks noGrp="1"/>
          </p:cNvSpPr>
          <p:nvPr>
            <p:ph sz="quarter" idx="1"/>
          </p:nvPr>
        </p:nvSpPr>
        <p:spPr/>
        <p:txBody>
          <a:bodyPr rtlCol="0">
            <a:normAutofit fontScale="92500"/>
          </a:bodyPr>
          <a:lstStyle/>
          <a:p>
            <a:pPr fontAlgn="auto">
              <a:spcAft>
                <a:spcPts val="0"/>
              </a:spcAft>
              <a:buFont typeface="Arial" pitchFamily="34" charset="0"/>
              <a:buChar char="•"/>
              <a:defRPr/>
            </a:pPr>
            <a:r>
              <a:rPr lang="en-CA" b="1" dirty="0" smtClean="0">
                <a:ea typeface="+mn-ea"/>
                <a:cs typeface="+mn-cs"/>
              </a:rPr>
              <a:t>What are other comparable technologies of water purification? </a:t>
            </a:r>
          </a:p>
          <a:p>
            <a:pPr fontAlgn="auto">
              <a:spcAft>
                <a:spcPts val="0"/>
              </a:spcAft>
              <a:buFont typeface="Arial" pitchFamily="34" charset="0"/>
              <a:buChar char="•"/>
              <a:defRPr/>
            </a:pPr>
            <a:r>
              <a:rPr lang="en-CA" dirty="0" smtClean="0">
                <a:ea typeface="+mn-ea"/>
                <a:cs typeface="+mn-cs"/>
              </a:rPr>
              <a:t>In fact, almost none. Water treatment using chemicals are considered traditional, historically speaking. This would only be useful in emergency situations where there is no other choice. In the area of Physical Water Purification, Reverse Osmosis is probably the most widely used technology. The differences are mainly in the energy, intensity of the process and longevity of our technology. Comparable to a Reverse Osmosis unit, our Physical Water Purification Technology shows much better results, is “customer friendly” and can fulfill their exact individual water recycling and purification needs.</a:t>
            </a:r>
            <a:endParaRPr lang="en-CA" dirty="0">
              <a:ea typeface="+mn-ea"/>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CA" smtClean="0"/>
              <a:t>FAQ5</a:t>
            </a:r>
          </a:p>
        </p:txBody>
      </p:sp>
      <p:sp>
        <p:nvSpPr>
          <p:cNvPr id="98306" name="Content Placeholder 2"/>
          <p:cNvSpPr>
            <a:spLocks noGrp="1"/>
          </p:cNvSpPr>
          <p:nvPr>
            <p:ph sz="quarter" idx="1"/>
          </p:nvPr>
        </p:nvSpPr>
        <p:spPr/>
        <p:txBody>
          <a:bodyPr/>
          <a:lstStyle/>
          <a:p>
            <a:r>
              <a:rPr lang="en-CA" b="1" smtClean="0"/>
              <a:t>Are you planning a solution for family homes? </a:t>
            </a:r>
          </a:p>
          <a:p>
            <a:r>
              <a:rPr lang="en-CA" smtClean="0"/>
              <a:t>Yes, we already manufacture this type of units with a wide variety of modifications. We have already received concrete feedback on how we should adopt our technology for mass use.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CA" smtClean="0"/>
              <a:t>FAQ6</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b="1" dirty="0" smtClean="0">
                <a:ea typeface="+mn-ea"/>
                <a:cs typeface="+mn-cs"/>
              </a:rPr>
              <a:t>Is there an interest in your technology abroad? </a:t>
            </a:r>
          </a:p>
          <a:p>
            <a:pPr fontAlgn="auto">
              <a:spcAft>
                <a:spcPts val="0"/>
              </a:spcAft>
              <a:buFont typeface="Arial" pitchFamily="34" charset="0"/>
              <a:buChar char="•"/>
              <a:defRPr/>
            </a:pPr>
            <a:r>
              <a:rPr lang="en-CA" dirty="0" smtClean="0">
                <a:ea typeface="+mn-ea"/>
                <a:cs typeface="+mn-cs"/>
              </a:rPr>
              <a:t>Yes, extra ordinary interest. We received requests from the Far East, Asia, Malaysia, Indonesia, Philippines, Vietnam, Cambodia, Thailand, Sri Lanka, India and many others. These areas generally suffer from a lack of long-term supply of quality drinking water. If water is available then is usually contaminated mainly by bacteria. They need solutions right away!</a:t>
            </a:r>
            <a:endParaRPr lang="en-CA" dirty="0">
              <a:ea typeface="+mn-ea"/>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CA" smtClean="0"/>
              <a:t>FAQ7</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b="1" dirty="0" smtClean="0">
                <a:ea typeface="+mn-ea"/>
                <a:cs typeface="+mn-cs"/>
              </a:rPr>
              <a:t>Is your technology also able to clean brackish or salty sea water? </a:t>
            </a:r>
          </a:p>
          <a:p>
            <a:pPr fontAlgn="auto">
              <a:spcAft>
                <a:spcPts val="0"/>
              </a:spcAft>
              <a:buFont typeface="Arial" pitchFamily="34" charset="0"/>
              <a:buChar char="•"/>
              <a:defRPr/>
            </a:pPr>
            <a:r>
              <a:rPr lang="en-CA" dirty="0" smtClean="0">
                <a:ea typeface="+mn-ea"/>
                <a:cs typeface="+mn-cs"/>
              </a:rPr>
              <a:t>Definitely. The technology is fully functional in this regard. However, the separation of dissolved salts from sea water is surprisingly more difficult then removal fresh water pollution. The price of desalination equipment is always built on each individual order which will require additional supporting equipment.</a:t>
            </a:r>
            <a:endParaRPr lang="en-CA" dirty="0">
              <a:ea typeface="+mn-ea"/>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CA" smtClean="0"/>
              <a:t>FAQ8</a:t>
            </a:r>
          </a:p>
        </p:txBody>
      </p:sp>
      <p:sp>
        <p:nvSpPr>
          <p:cNvPr id="101378" name="Content Placeholder 2"/>
          <p:cNvSpPr>
            <a:spLocks noGrp="1"/>
          </p:cNvSpPr>
          <p:nvPr>
            <p:ph sz="quarter" idx="1"/>
          </p:nvPr>
        </p:nvSpPr>
        <p:spPr/>
        <p:txBody>
          <a:bodyPr/>
          <a:lstStyle/>
          <a:p>
            <a:r>
              <a:rPr lang="en-CA" b="1" smtClean="0"/>
              <a:t>Recently I read an article about the distraction of the aluminum factory in Hungary. Would your technology be able to help with this situation? </a:t>
            </a:r>
          </a:p>
          <a:p>
            <a:r>
              <a:rPr lang="en-CA" smtClean="0"/>
              <a:t>Of course it would. We had a sample available from the contaminated wells. This water was then cleaned, mineralized, sterilized and then returned back as drinking water.</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CA" smtClean="0"/>
              <a:t>FAQ9</a:t>
            </a:r>
          </a:p>
        </p:txBody>
      </p:sp>
      <p:sp>
        <p:nvSpPr>
          <p:cNvPr id="3" name="Content Placeholder 2"/>
          <p:cNvSpPr>
            <a:spLocks noGrp="1"/>
          </p:cNvSpPr>
          <p:nvPr>
            <p:ph sz="quarter" idx="1"/>
          </p:nvPr>
        </p:nvSpPr>
        <p:spPr/>
        <p:txBody>
          <a:bodyPr rtlCol="0">
            <a:normAutofit lnSpcReduction="10000"/>
          </a:bodyPr>
          <a:lstStyle/>
          <a:p>
            <a:pPr fontAlgn="auto">
              <a:spcAft>
                <a:spcPts val="0"/>
              </a:spcAft>
              <a:buFont typeface="Arial" pitchFamily="34" charset="0"/>
              <a:buChar char="•"/>
              <a:defRPr/>
            </a:pPr>
            <a:r>
              <a:rPr lang="en-CA" b="1" dirty="0" smtClean="0">
                <a:ea typeface="+mn-ea"/>
                <a:cs typeface="+mn-cs"/>
              </a:rPr>
              <a:t>In recent years there is a huge problem in our community with drinking and waste water. Price of water is increasing and our local waste water treatment plant cannot handle this situation. Have you considered cooperation with municipalities in the area of municipal waste water treatment? </a:t>
            </a:r>
          </a:p>
          <a:p>
            <a:pPr fontAlgn="auto">
              <a:spcAft>
                <a:spcPts val="0"/>
              </a:spcAft>
              <a:buFont typeface="Arial" pitchFamily="34" charset="0"/>
              <a:buChar char="•"/>
              <a:defRPr/>
            </a:pPr>
            <a:r>
              <a:rPr lang="en-CA" dirty="0" smtClean="0">
                <a:ea typeface="+mn-ea"/>
                <a:cs typeface="+mn-cs"/>
              </a:rPr>
              <a:t>Yes, there are currently a number of projects into which several interactive relationships are being explored; including industrial polluters, municipal waste and another municipality with a sewage treatment plant. We believe that this project offers a very successful program model.</a:t>
            </a:r>
            <a:endParaRPr lang="en-CA" dirty="0">
              <a:ea typeface="+mn-ea"/>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CA" smtClean="0"/>
              <a:t>FAQ10</a:t>
            </a:r>
          </a:p>
        </p:txBody>
      </p:sp>
      <p:sp>
        <p:nvSpPr>
          <p:cNvPr id="3" name="Content Placeholder 2"/>
          <p:cNvSpPr>
            <a:spLocks noGrp="1"/>
          </p:cNvSpPr>
          <p:nvPr>
            <p:ph sz="quarter" idx="1"/>
          </p:nvPr>
        </p:nvSpPr>
        <p:spPr/>
        <p:txBody>
          <a:bodyPr rtlCol="0">
            <a:normAutofit fontScale="62500" lnSpcReduction="20000"/>
          </a:bodyPr>
          <a:lstStyle/>
          <a:p>
            <a:pPr fontAlgn="auto">
              <a:spcAft>
                <a:spcPts val="0"/>
              </a:spcAft>
              <a:buFont typeface="Arial" pitchFamily="34" charset="0"/>
              <a:buChar char="•"/>
              <a:defRPr/>
            </a:pPr>
            <a:r>
              <a:rPr lang="en-CA" b="1" dirty="0" smtClean="0">
                <a:ea typeface="+mn-ea"/>
                <a:cs typeface="+mn-cs"/>
              </a:rPr>
              <a:t>Do EU parameters for water purification reflect current general and scientific levels of knowledge and technology? </a:t>
            </a:r>
          </a:p>
          <a:p>
            <a:pPr fontAlgn="auto">
              <a:spcAft>
                <a:spcPts val="0"/>
              </a:spcAft>
              <a:buFont typeface="Arial" pitchFamily="34" charset="0"/>
              <a:buChar char="•"/>
              <a:defRPr/>
            </a:pPr>
            <a:r>
              <a:rPr lang="en-CA" dirty="0" smtClean="0">
                <a:ea typeface="+mn-ea"/>
                <a:cs typeface="+mn-cs"/>
              </a:rPr>
              <a:t>Few people are willing or brave enough speak up publicly but it is a well known fact that EU countries needlessly spend billions of Euros because they have to comply with outdated and unsatisfactory legislation describing the parameters for clean water a long time ago. Specifically we have it in mind compliance with the maximum allowable limit of 10 milligrams of nitrate per liter of total nitrogen. This number is binding for all water treatments plants which provide clean water for 100,000 populations or more. That basically includes all major plants. Current scientific research clearly states: “The problem with water pollution is not nitrates but nitrogen and phosphorus.” On the contrary nitrates present in the water are beneficial to aquatic flora, vegetation and fish since there is a source of oxygen during the period when there is shortage of it. This happens especially during the warmers periods of the year and generally whenever an increase in water temperature brings the risk of anaerobic conditions (without oxygen). Of course, in many situations tremendous amounts of money have been invested in these plants in order to comply with the nitrate levels so changes are slow. It is hard to admit mistakes. But sooner or later it will come to a waste water treatment plant review and the current parameters will be adjusted. Hopefully it will happen very soon.</a:t>
            </a:r>
            <a:endParaRPr lang="en-CA" dirty="0">
              <a:ea typeface="+mn-ea"/>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CA" smtClean="0"/>
              <a:t>FAQ11</a:t>
            </a:r>
          </a:p>
        </p:txBody>
      </p:sp>
      <p:sp>
        <p:nvSpPr>
          <p:cNvPr id="104450" name="Content Placeholder 2"/>
          <p:cNvSpPr>
            <a:spLocks noGrp="1"/>
          </p:cNvSpPr>
          <p:nvPr>
            <p:ph sz="quarter" idx="1"/>
          </p:nvPr>
        </p:nvSpPr>
        <p:spPr/>
        <p:txBody>
          <a:bodyPr/>
          <a:lstStyle/>
          <a:p>
            <a:r>
              <a:rPr lang="en-CA" b="1" smtClean="0"/>
              <a:t>The THASMS really doesn’t use chemicals? </a:t>
            </a:r>
            <a:r>
              <a:rPr lang="en-CA" smtClean="0"/>
              <a:t>Absolutely not. As a matter of fact, if there were any synthetic, inorganic chemical substances in the water being regenerated, it would be removed by this technology or the machine will shut down automatically.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CA" smtClean="0"/>
              <a:t>FAQ12</a:t>
            </a:r>
          </a:p>
        </p:txBody>
      </p:sp>
      <p:sp>
        <p:nvSpPr>
          <p:cNvPr id="3" name="Content Placeholder 2"/>
          <p:cNvSpPr>
            <a:spLocks noGrp="1"/>
          </p:cNvSpPr>
          <p:nvPr>
            <p:ph sz="quarter" idx="1"/>
          </p:nvPr>
        </p:nvSpPr>
        <p:spPr>
          <a:xfrm>
            <a:off x="468313" y="1628775"/>
            <a:ext cx="8229600" cy="4525963"/>
          </a:xfrm>
        </p:spPr>
        <p:txBody>
          <a:bodyPr rtlCol="0">
            <a:normAutofit fontScale="92500" lnSpcReduction="10000"/>
          </a:bodyPr>
          <a:lstStyle/>
          <a:p>
            <a:pPr fontAlgn="auto">
              <a:spcAft>
                <a:spcPts val="0"/>
              </a:spcAft>
              <a:buFont typeface="Arial" pitchFamily="34" charset="0"/>
              <a:buChar char="•"/>
              <a:defRPr/>
            </a:pPr>
            <a:r>
              <a:rPr lang="en-CA" b="1" dirty="0" smtClean="0">
                <a:ea typeface="+mn-ea"/>
                <a:cs typeface="+mn-cs"/>
              </a:rPr>
              <a:t>What do we do if we decide to buy your technology? </a:t>
            </a:r>
          </a:p>
          <a:p>
            <a:pPr fontAlgn="auto">
              <a:spcAft>
                <a:spcPts val="0"/>
              </a:spcAft>
              <a:buFont typeface="Arial" pitchFamily="34" charset="0"/>
              <a:buChar char="•"/>
              <a:defRPr/>
            </a:pPr>
            <a:r>
              <a:rPr lang="en-CA" dirty="0" smtClean="0">
                <a:ea typeface="+mn-ea"/>
                <a:cs typeface="+mn-cs"/>
              </a:rPr>
              <a:t>It is not entirely simple. Technology of this kind cannot be bought as a case of bier. Almost every installation has its own specifics and there are all significantly different in regard capacity requirements, water quality and the local situation where the installation will take place, support equipment, etc. Therefore we put together the questionnaire that can be found on our website and which can be completed with the help and care of our teams to help us to understand the situation. We will provide each customer with our proposed solution. This will simplify the situation during our on-site visit. It is very important to be prepared to deliver very high quality equipment.</a:t>
            </a:r>
            <a:endParaRPr lang="en-CA" dirty="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CA" smtClean="0"/>
              <a:t>Types of membrane separation </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CA" dirty="0" smtClean="0">
                <a:ea typeface="+mn-ea"/>
                <a:cs typeface="+mn-cs"/>
              </a:rPr>
              <a:t>There are four well known categories of membranes, defined by size of the substances which are to be separated from contaminants by them. These categories are known as reverse osmosis, </a:t>
            </a:r>
            <a:r>
              <a:rPr lang="en-CA" dirty="0" err="1" smtClean="0">
                <a:ea typeface="+mn-ea"/>
                <a:cs typeface="+mn-cs"/>
              </a:rPr>
              <a:t>nano</a:t>
            </a:r>
            <a:r>
              <a:rPr lang="en-CA" dirty="0" smtClean="0">
                <a:ea typeface="+mn-ea"/>
                <a:cs typeface="+mn-cs"/>
              </a:rPr>
              <a:t>-filtration, ultra-filtration – in order of pore sizes from the smallest to the largest. AQ3 uses a scenario-parallel combination of all four types according to use, and it is call </a:t>
            </a:r>
            <a:r>
              <a:rPr lang="en-CA" dirty="0" smtClean="0">
                <a:solidFill>
                  <a:srgbClr val="FF0000"/>
                </a:solidFill>
                <a:ea typeface="+mn-ea"/>
                <a:cs typeface="+mn-cs"/>
              </a:rPr>
              <a:t>“Asymmetric hybrid technology” </a:t>
            </a:r>
            <a:r>
              <a:rPr lang="en-CA" dirty="0" smtClean="0">
                <a:ea typeface="+mn-ea"/>
                <a:cs typeface="+mn-cs"/>
              </a:rPr>
              <a:t>of selective membranes separation.</a:t>
            </a:r>
            <a:endParaRPr lang="en-CA" dirty="0">
              <a:ea typeface="+mn-ea"/>
              <a:cs typeface="+mn-c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CA" smtClean="0"/>
              <a:t>Our Warranty</a:t>
            </a:r>
          </a:p>
        </p:txBody>
      </p:sp>
      <p:sp>
        <p:nvSpPr>
          <p:cNvPr id="3" name="Content Placeholder 2"/>
          <p:cNvSpPr>
            <a:spLocks noGrp="1"/>
          </p:cNvSpPr>
          <p:nvPr>
            <p:ph sz="quarter" idx="1"/>
          </p:nvPr>
        </p:nvSpPr>
        <p:spPr/>
        <p:txBody>
          <a:bodyPr rtlCol="0">
            <a:normAutofit fontScale="77500" lnSpcReduction="20000"/>
          </a:bodyPr>
          <a:lstStyle/>
          <a:p>
            <a:pPr fontAlgn="auto">
              <a:spcAft>
                <a:spcPts val="0"/>
              </a:spcAft>
              <a:buFont typeface="Arial" pitchFamily="34" charset="0"/>
              <a:buChar char="•"/>
              <a:defRPr/>
            </a:pPr>
            <a:r>
              <a:rPr lang="en-CA" dirty="0" smtClean="0">
                <a:ea typeface="+mn-ea"/>
                <a:cs typeface="+mn-cs"/>
              </a:rPr>
              <a:t>Guaranteed for up to 25 years The guarantee of the whole unit will be null and void if the service technician determines that during the warranty period the owner of the technology breached the unit by opening it, the original electrical connection was altered, or technology was reprogrammed for other then agreed projected input contamination, the inner seals was removed and internal mechanisms was tampered with. Components are manufactured in the single step technology which, when first open is becomes irreversibly self-destructible. To optimize the pressurization of storage tanks to a maximum reduction of waste concentrate up to 85% was used specially modified asymmetric high flow vacuum pump DUO, with integrated external regulators and check valves (DUO optional). Thirty % of the waste is returned and mixed with contaminated water and channeled to pre-filtration. Thus we achieve a significantly higher efficiency and lower waste. Super concentrate is either discharged to sewage system or is used for flashing the toilets.(optional) _______________________________________________________________________</a:t>
            </a:r>
            <a:endParaRPr lang="en-CA" dirty="0">
              <a:ea typeface="+mn-ea"/>
              <a:cs typeface="+mn-cs"/>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CA" smtClean="0"/>
              <a:t>Our Warranty</a:t>
            </a:r>
          </a:p>
        </p:txBody>
      </p:sp>
      <p:sp>
        <p:nvSpPr>
          <p:cNvPr id="3" name="Content Placeholder 2"/>
          <p:cNvSpPr>
            <a:spLocks noGrp="1"/>
          </p:cNvSpPr>
          <p:nvPr>
            <p:ph sz="quarter" idx="1"/>
          </p:nvPr>
        </p:nvSpPr>
        <p:spPr/>
        <p:txBody>
          <a:bodyPr>
            <a:normAutofit lnSpcReduction="10000"/>
          </a:bodyPr>
          <a:lstStyle/>
          <a:p>
            <a:pPr>
              <a:lnSpc>
                <a:spcPct val="80000"/>
              </a:lnSpc>
            </a:pPr>
            <a:r>
              <a:rPr lang="en-CA" sz="2200" smtClean="0"/>
              <a:t>TWIT AQ3 membrane systems designs, manufactures and installs membrane filtration in cross-flow arrangement. We develop our systems in close collaboration with our customers and therefore, we can offer both quality solutions for a batch and continuous process in medical and industrial designs. We also provide support for validation, installation and commissioning. Our modules with spirally wound elements are a compact, inexpensive solution with a low operational demand. To deliver an optimal system, Petr’s team often carries out tests on a small scale. These can be utilize to verify the feasibility of the process, calculating the cost of the project or even for production of a small technology (s) for specialty products in small volumes which carry a high price tag. AQ3 system provides pilot laboratory equipment for on site testing in conjunction with other devices and performs test in our own labs or at remote sites. In any event, we always provide highly specialized quality consulting service.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endParaRPr lang="en-CA"/>
          </a:p>
        </p:txBody>
      </p:sp>
      <p:sp>
        <p:nvSpPr>
          <p:cNvPr id="108546" name="Content Placeholder 2"/>
          <p:cNvSpPr>
            <a:spLocks noGrp="1"/>
          </p:cNvSpPr>
          <p:nvPr>
            <p:ph sz="quarter" idx="1"/>
          </p:nvPr>
        </p:nvSpPr>
        <p:spPr/>
        <p:txBody>
          <a:bodyPr/>
          <a:lstStyle/>
          <a:p>
            <a:pPr algn="ctr"/>
            <a:r>
              <a:rPr lang="en-CA" sz="5400" smtClean="0"/>
              <a:t>The End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endParaRPr lang="en-CA"/>
          </a:p>
        </p:txBody>
      </p:sp>
      <p:pic>
        <p:nvPicPr>
          <p:cNvPr id="109570" name="Content Placeholder 3" descr="AQ3_1.png"/>
          <p:cNvPicPr>
            <a:picLocks noGrp="1" noChangeAspect="1"/>
          </p:cNvPicPr>
          <p:nvPr>
            <p:ph sz="quarter" idx="1"/>
          </p:nvPr>
        </p:nvPicPr>
        <p:blipFill>
          <a:blip r:embed="rId2" cstate="print"/>
          <a:srcRect/>
          <a:stretch>
            <a:fillRect/>
          </a:stretch>
        </p:blipFill>
        <p:spPr>
          <a:xfrm>
            <a:off x="1259632" y="-421555"/>
            <a:ext cx="6048671" cy="7824303"/>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endParaRPr lang="en-CA"/>
          </a:p>
        </p:txBody>
      </p:sp>
      <p:pic>
        <p:nvPicPr>
          <p:cNvPr id="110594" name="Content Placeholder 3" descr="AQ3_4.png"/>
          <p:cNvPicPr>
            <a:picLocks noGrp="1" noChangeAspect="1"/>
          </p:cNvPicPr>
          <p:nvPr>
            <p:ph sz="quarter" idx="1"/>
          </p:nvPr>
        </p:nvPicPr>
        <p:blipFill>
          <a:blip r:embed="rId2" cstate="print"/>
          <a:stretch>
            <a:fillRect/>
          </a:stretch>
        </p:blipFill>
        <p:spPr>
          <a:xfrm>
            <a:off x="2411760" y="1484784"/>
            <a:ext cx="3765983" cy="4873625"/>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endParaRPr lang="en-CA"/>
          </a:p>
        </p:txBody>
      </p:sp>
      <p:sp>
        <p:nvSpPr>
          <p:cNvPr id="111618" name="Content Placeholder 2"/>
          <p:cNvSpPr>
            <a:spLocks noGrp="1"/>
          </p:cNvSpPr>
          <p:nvPr>
            <p:ph sz="quarter" idx="1"/>
          </p:nvPr>
        </p:nvSpPr>
        <p:spPr/>
        <p:txBody>
          <a:bodyPr/>
          <a:lstStyle/>
          <a:p>
            <a:endParaRPr lang="en-CA"/>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endParaRPr lang="en-CA"/>
          </a:p>
        </p:txBody>
      </p:sp>
      <p:sp>
        <p:nvSpPr>
          <p:cNvPr id="112642" name="Content Placeholder 2"/>
          <p:cNvSpPr>
            <a:spLocks noGrp="1"/>
          </p:cNvSpPr>
          <p:nvPr>
            <p:ph sz="quarter" idx="1"/>
          </p:nvPr>
        </p:nvSpPr>
        <p:spPr/>
        <p:txBody>
          <a:bodyPr/>
          <a:lstStyle/>
          <a:p>
            <a:endParaRPr lang="en-CA"/>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endParaRPr lang="en-CA"/>
          </a:p>
        </p:txBody>
      </p:sp>
      <p:sp>
        <p:nvSpPr>
          <p:cNvPr id="113666" name="Content Placeholder 2"/>
          <p:cNvSpPr>
            <a:spLocks noGrp="1"/>
          </p:cNvSpPr>
          <p:nvPr>
            <p:ph sz="quarter" idx="1"/>
          </p:nvPr>
        </p:nvSpPr>
        <p:spPr/>
        <p:txBody>
          <a:bodyPr/>
          <a:lstStyle/>
          <a:p>
            <a:endParaRPr lang="en-CA"/>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endParaRPr lang="en-CA"/>
          </a:p>
        </p:txBody>
      </p:sp>
      <p:sp>
        <p:nvSpPr>
          <p:cNvPr id="114690" name="Content Placeholder 2"/>
          <p:cNvSpPr>
            <a:spLocks noGrp="1"/>
          </p:cNvSpPr>
          <p:nvPr>
            <p:ph sz="quarter" idx="1"/>
          </p:nvPr>
        </p:nvSpPr>
        <p:spPr/>
        <p:txBody>
          <a:bodyPr/>
          <a:lstStyle/>
          <a:p>
            <a:endParaRPr lang="en-CA"/>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endParaRPr lang="en-CA"/>
          </a:p>
        </p:txBody>
      </p:sp>
      <p:sp>
        <p:nvSpPr>
          <p:cNvPr id="115714" name="Content Placeholder 2"/>
          <p:cNvSpPr>
            <a:spLocks noGrp="1"/>
          </p:cNvSpPr>
          <p:nvPr>
            <p:ph sz="quarter" idx="1"/>
          </p:nvPr>
        </p:nvSpPr>
        <p:spPr/>
        <p:txBody>
          <a:bodyPr/>
          <a:lstStyle/>
          <a:p>
            <a:endParaRPr lang="en-CA"/>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1559</TotalTime>
  <Words>9618</Words>
  <Application>Microsoft Office PowerPoint</Application>
  <PresentationFormat>On-screen Show (4:3)</PresentationFormat>
  <Paragraphs>413</Paragraphs>
  <Slides>100</Slides>
  <Notes>1</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Oriel</vt:lpstr>
      <vt:lpstr>THE AQ3 System</vt:lpstr>
      <vt:lpstr>TABLE OF CONTENTS  </vt:lpstr>
      <vt:lpstr>1. INTRODUCTION TO THASMS AQ3 </vt:lpstr>
      <vt:lpstr>1. INTRODUCTION TO THASMS AQ3 </vt:lpstr>
      <vt:lpstr>2. THASMS: Hybrid Technology Asymmetric of Selective Membranes Separation.</vt:lpstr>
      <vt:lpstr>AQ3 Advanced Technology</vt:lpstr>
      <vt:lpstr>AQ3 Advanced Technology</vt:lpstr>
      <vt:lpstr>AQ3 Advanced Technology</vt:lpstr>
      <vt:lpstr>Types of membrane separation </vt:lpstr>
      <vt:lpstr>Reverse osmosis (RO)</vt:lpstr>
      <vt:lpstr> Nano-filtration (NF)  </vt:lpstr>
      <vt:lpstr>Ultra-filtration (UF) </vt:lpstr>
      <vt:lpstr>Membrane separation (MS) </vt:lpstr>
      <vt:lpstr>The advantages are: </vt:lpstr>
      <vt:lpstr>Membranes separation systems (MS) Lower cost of production </vt:lpstr>
      <vt:lpstr>Membrane Technology</vt:lpstr>
      <vt:lpstr>Flexibility Membranes separation </vt:lpstr>
      <vt:lpstr>About AQ3</vt:lpstr>
      <vt:lpstr>Types of Equipment &amp; Applications </vt:lpstr>
      <vt:lpstr>Types of Equipment &amp; Applications </vt:lpstr>
      <vt:lpstr>Where to Apply </vt:lpstr>
      <vt:lpstr>Where to apply</vt:lpstr>
      <vt:lpstr>Quadruple sterilization control of drinking water </vt:lpstr>
      <vt:lpstr>Joint Seals</vt:lpstr>
      <vt:lpstr>Certificates</vt:lpstr>
      <vt:lpstr>Certificates</vt:lpstr>
      <vt:lpstr>Certificates</vt:lpstr>
      <vt:lpstr>Requirements for Infant Bottled Water</vt:lpstr>
      <vt:lpstr>Requirements for Table water </vt:lpstr>
      <vt:lpstr>Requirements for Table mineral water</vt:lpstr>
      <vt:lpstr>Natural spring water</vt:lpstr>
      <vt:lpstr>Possible deployment of THASMS AQ3: </vt:lpstr>
      <vt:lpstr>Possible deployment of THASMS AQ3: </vt:lpstr>
      <vt:lpstr>Membrane technology</vt:lpstr>
      <vt:lpstr>Benefits of thasms technology</vt:lpstr>
      <vt:lpstr>For the beer industry</vt:lpstr>
      <vt:lpstr>Applications in the food and drink industry</vt:lpstr>
      <vt:lpstr>Applications in the food and drink industry</vt:lpstr>
      <vt:lpstr> AQ3 Features  </vt:lpstr>
      <vt:lpstr>More features</vt:lpstr>
      <vt:lpstr>Unique Features of Nano-filtration</vt:lpstr>
      <vt:lpstr>Parallel modular logic blocs</vt:lpstr>
      <vt:lpstr>Further upgrades</vt:lpstr>
      <vt:lpstr>AQ3 Special Features</vt:lpstr>
      <vt:lpstr>AQ3 Special Features</vt:lpstr>
      <vt:lpstr>About its Filtration system</vt:lpstr>
      <vt:lpstr>Thinking of Our Environment</vt:lpstr>
      <vt:lpstr>Treats most Sickness Academy</vt:lpstr>
      <vt:lpstr>Treats most Sickness Academy</vt:lpstr>
      <vt:lpstr> AQ3 System Versatility Zeolith </vt:lpstr>
      <vt:lpstr>AQ3 System Versatility Zeolith</vt:lpstr>
      <vt:lpstr>Patented Technology</vt:lpstr>
      <vt:lpstr>AQ3 System Remineralization</vt:lpstr>
      <vt:lpstr>Water remineralisation</vt:lpstr>
      <vt:lpstr>Toxic and Non-Toxic constituents</vt:lpstr>
      <vt:lpstr>For Medical Purposes</vt:lpstr>
      <vt:lpstr>For Medical Purposes</vt:lpstr>
      <vt:lpstr>Fullerene for water treatment</vt:lpstr>
      <vt:lpstr>Fullerene for water treatment</vt:lpstr>
      <vt:lpstr>Fullerene for remediation</vt:lpstr>
      <vt:lpstr> For cosmetic purposes:  </vt:lpstr>
      <vt:lpstr>For domestic and hygienic use</vt:lpstr>
      <vt:lpstr>Slide 63</vt:lpstr>
      <vt:lpstr> Very good bactericidal effect </vt:lpstr>
      <vt:lpstr>  SUMMARY OF FEATURES:  </vt:lpstr>
      <vt:lpstr>SUMMARY OF FEATURES:</vt:lpstr>
      <vt:lpstr>The water you drink</vt:lpstr>
      <vt:lpstr>Ultraviolet radiation</vt:lpstr>
      <vt:lpstr>Ultraviolet radiation</vt:lpstr>
      <vt:lpstr>Ultraviolet radiation</vt:lpstr>
      <vt:lpstr>Technical Parameters </vt:lpstr>
      <vt:lpstr>Construction of System</vt:lpstr>
      <vt:lpstr>Construction of System</vt:lpstr>
      <vt:lpstr>Construction of System</vt:lpstr>
      <vt:lpstr>Construction of System</vt:lpstr>
      <vt:lpstr>Construction of System</vt:lpstr>
      <vt:lpstr>Construction of System</vt:lpstr>
      <vt:lpstr>FAQ1 </vt:lpstr>
      <vt:lpstr>FAQ2</vt:lpstr>
      <vt:lpstr>FAQ3</vt:lpstr>
      <vt:lpstr>FAQ4</vt:lpstr>
      <vt:lpstr>FAQ5</vt:lpstr>
      <vt:lpstr>FAQ6</vt:lpstr>
      <vt:lpstr>FAQ7</vt:lpstr>
      <vt:lpstr>FAQ8</vt:lpstr>
      <vt:lpstr>FAQ9</vt:lpstr>
      <vt:lpstr>FAQ10</vt:lpstr>
      <vt:lpstr>FAQ11</vt:lpstr>
      <vt:lpstr>FAQ12</vt:lpstr>
      <vt:lpstr>Our Warranty</vt:lpstr>
      <vt:lpstr>Our Warranty</vt:lpstr>
      <vt:lpstr>Slide 92</vt:lpstr>
      <vt:lpstr>Slide 93</vt:lpstr>
      <vt:lpstr>Slide 94</vt:lpstr>
      <vt:lpstr>Slide 95</vt:lpstr>
      <vt:lpstr>Slide 96</vt:lpstr>
      <vt:lpstr>Slide 97</vt:lpstr>
      <vt:lpstr>Slide 98</vt:lpstr>
      <vt:lpstr>Slide 99</vt:lpstr>
      <vt:lpstr>Slide 100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dc:creator>
  <cp:lastModifiedBy>monicaodenwald</cp:lastModifiedBy>
  <cp:revision>16</cp:revision>
  <dcterms:created xsi:type="dcterms:W3CDTF">2012-10-29T02:38:47Z</dcterms:created>
  <dcterms:modified xsi:type="dcterms:W3CDTF">2012-11-14T17:29:35Z</dcterms:modified>
</cp:coreProperties>
</file>